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30"/>
  </p:notesMasterIdLst>
  <p:sldIdLst>
    <p:sldId id="256" r:id="rId2"/>
    <p:sldId id="257" r:id="rId3"/>
    <p:sldId id="258" r:id="rId4"/>
    <p:sldId id="276" r:id="rId5"/>
    <p:sldId id="260" r:id="rId6"/>
    <p:sldId id="259" r:id="rId7"/>
    <p:sldId id="261" r:id="rId8"/>
    <p:sldId id="269" r:id="rId9"/>
    <p:sldId id="263" r:id="rId10"/>
    <p:sldId id="278" r:id="rId11"/>
    <p:sldId id="262" r:id="rId12"/>
    <p:sldId id="265" r:id="rId13"/>
    <p:sldId id="264" r:id="rId14"/>
    <p:sldId id="273" r:id="rId15"/>
    <p:sldId id="271" r:id="rId16"/>
    <p:sldId id="272" r:id="rId17"/>
    <p:sldId id="270" r:id="rId18"/>
    <p:sldId id="280" r:id="rId19"/>
    <p:sldId id="282" r:id="rId20"/>
    <p:sldId id="283" r:id="rId21"/>
    <p:sldId id="284" r:id="rId22"/>
    <p:sldId id="285" r:id="rId23"/>
    <p:sldId id="289" r:id="rId24"/>
    <p:sldId id="286" r:id="rId25"/>
    <p:sldId id="287" r:id="rId26"/>
    <p:sldId id="288" r:id="rId27"/>
    <p:sldId id="274" r:id="rId28"/>
    <p:sldId id="29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ie Archambault" initials="JA" lastIdx="1" clrIdx="0">
    <p:extLst>
      <p:ext uri="{19B8F6BF-5375-455C-9EA6-DF929625EA0E}">
        <p15:presenceInfo xmlns:p15="http://schemas.microsoft.com/office/powerpoint/2012/main" userId="S-1-5-21-318248816-1762206796-14044502-11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EFBC03"/>
    <a:srgbClr val="FF66CC"/>
    <a:srgbClr val="9B2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2" autoAdjust="0"/>
    <p:restoredTop sz="89302" autoAdjust="0"/>
  </p:normalViewPr>
  <p:slideViewPr>
    <p:cSldViewPr snapToGrid="0">
      <p:cViewPr varScale="1">
        <p:scale>
          <a:sx n="115" d="100"/>
          <a:sy n="115"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6F263-58F7-4AE6-B3A4-D2B622593393}"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7B3AB-C0CB-4E20-BD9D-9B3A00A184E8}" type="slidenum">
              <a:rPr lang="en-US" smtClean="0"/>
              <a:t>‹#›</a:t>
            </a:fld>
            <a:endParaRPr lang="en-US"/>
          </a:p>
        </p:txBody>
      </p:sp>
    </p:spTree>
    <p:extLst>
      <p:ext uri="{BB962C8B-B14F-4D97-AF65-F5344CB8AC3E}">
        <p14:creationId xmlns:p14="http://schemas.microsoft.com/office/powerpoint/2010/main" val="3360858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8</a:t>
            </a:fld>
            <a:endParaRPr lang="en-US"/>
          </a:p>
        </p:txBody>
      </p:sp>
    </p:spTree>
    <p:extLst>
      <p:ext uri="{BB962C8B-B14F-4D97-AF65-F5344CB8AC3E}">
        <p14:creationId xmlns:p14="http://schemas.microsoft.com/office/powerpoint/2010/main" val="70378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15</a:t>
            </a:fld>
            <a:endParaRPr lang="en-US"/>
          </a:p>
        </p:txBody>
      </p:sp>
    </p:spTree>
    <p:extLst>
      <p:ext uri="{BB962C8B-B14F-4D97-AF65-F5344CB8AC3E}">
        <p14:creationId xmlns:p14="http://schemas.microsoft.com/office/powerpoint/2010/main" val="134448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7B3AB-C0CB-4E20-BD9D-9B3A00A184E8}" type="slidenum">
              <a:rPr lang="en-US" smtClean="0"/>
              <a:t>16</a:t>
            </a:fld>
            <a:endParaRPr lang="en-US"/>
          </a:p>
        </p:txBody>
      </p:sp>
    </p:spTree>
    <p:extLst>
      <p:ext uri="{BB962C8B-B14F-4D97-AF65-F5344CB8AC3E}">
        <p14:creationId xmlns:p14="http://schemas.microsoft.com/office/powerpoint/2010/main" val="33541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18</a:t>
            </a:fld>
            <a:endParaRPr lang="en-US"/>
          </a:p>
        </p:txBody>
      </p:sp>
    </p:spTree>
    <p:extLst>
      <p:ext uri="{BB962C8B-B14F-4D97-AF65-F5344CB8AC3E}">
        <p14:creationId xmlns:p14="http://schemas.microsoft.com/office/powerpoint/2010/main" val="282559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20</a:t>
            </a:fld>
            <a:endParaRPr lang="en-US"/>
          </a:p>
        </p:txBody>
      </p:sp>
    </p:spTree>
    <p:extLst>
      <p:ext uri="{BB962C8B-B14F-4D97-AF65-F5344CB8AC3E}">
        <p14:creationId xmlns:p14="http://schemas.microsoft.com/office/powerpoint/2010/main" val="370196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21</a:t>
            </a:fld>
            <a:endParaRPr lang="en-US"/>
          </a:p>
        </p:txBody>
      </p:sp>
    </p:spTree>
    <p:extLst>
      <p:ext uri="{BB962C8B-B14F-4D97-AF65-F5344CB8AC3E}">
        <p14:creationId xmlns:p14="http://schemas.microsoft.com/office/powerpoint/2010/main" val="2475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23</a:t>
            </a:fld>
            <a:endParaRPr lang="en-US"/>
          </a:p>
        </p:txBody>
      </p:sp>
    </p:spTree>
    <p:extLst>
      <p:ext uri="{BB962C8B-B14F-4D97-AF65-F5344CB8AC3E}">
        <p14:creationId xmlns:p14="http://schemas.microsoft.com/office/powerpoint/2010/main" val="276225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7B3AB-C0CB-4E20-BD9D-9B3A00A184E8}" type="slidenum">
              <a:rPr lang="en-US" smtClean="0"/>
              <a:t>27</a:t>
            </a:fld>
            <a:endParaRPr lang="en-US"/>
          </a:p>
        </p:txBody>
      </p:sp>
    </p:spTree>
    <p:extLst>
      <p:ext uri="{BB962C8B-B14F-4D97-AF65-F5344CB8AC3E}">
        <p14:creationId xmlns:p14="http://schemas.microsoft.com/office/powerpoint/2010/main" val="112751581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smtClean="0"/>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1262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smtClean="0"/>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6683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smtClean="0"/>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416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smtClean="0"/>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23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smtClean="0"/>
              <a:t>2/17/2021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932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smtClean="0"/>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5204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smtClean="0"/>
              <a:t>2/17/2021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4970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smtClean="0"/>
              <a:t>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0800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smtClean="0"/>
              <a:t>2/17/2021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997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smtClean="0"/>
              <a:t>2/17/2021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482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smtClean="0"/>
              <a:t>2/17/2021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7773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smtClean="0"/>
              <a:t>2/17/2021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658100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1.wdp"/><Relationship Id="rId1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4.jpg"/><Relationship Id="rId12" Type="http://schemas.openxmlformats.org/officeDocument/2006/relationships/image" Target="../media/image38.png"/><Relationship Id="rId17" Type="http://schemas.microsoft.com/office/2007/relationships/hdphoto" Target="../media/hdphoto13.wdp"/><Relationship Id="rId2" Type="http://schemas.openxmlformats.org/officeDocument/2006/relationships/image" Target="../media/image6.jpeg"/><Relationship Id="rId16" Type="http://schemas.openxmlformats.org/officeDocument/2006/relationships/image" Target="../media/image40.png"/><Relationship Id="rId1" Type="http://schemas.openxmlformats.org/officeDocument/2006/relationships/slideLayout" Target="../slideLayouts/slideLayout9.xml"/><Relationship Id="rId6" Type="http://schemas.microsoft.com/office/2007/relationships/hdphoto" Target="../media/hdphoto9.wdp"/><Relationship Id="rId11" Type="http://schemas.openxmlformats.org/officeDocument/2006/relationships/image" Target="../media/image37.jpg"/><Relationship Id="rId5" Type="http://schemas.openxmlformats.org/officeDocument/2006/relationships/image" Target="../media/image33.png"/><Relationship Id="rId15" Type="http://schemas.microsoft.com/office/2007/relationships/hdphoto" Target="../media/hdphoto12.wdp"/><Relationship Id="rId10" Type="http://schemas.openxmlformats.org/officeDocument/2006/relationships/image" Target="../media/image36.jpg"/><Relationship Id="rId19" Type="http://schemas.microsoft.com/office/2007/relationships/hdphoto" Target="../media/hdphoto14.wdp"/><Relationship Id="rId4" Type="http://schemas.microsoft.com/office/2007/relationships/hdphoto" Target="../media/hdphoto8.wdp"/><Relationship Id="rId9" Type="http://schemas.microsoft.com/office/2007/relationships/hdphoto" Target="../media/hdphoto10.wdp"/><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9.pn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6.png"/><Relationship Id="rId18" Type="http://schemas.microsoft.com/office/2007/relationships/hdphoto" Target="../media/hdphoto25.wdp"/><Relationship Id="rId3" Type="http://schemas.openxmlformats.org/officeDocument/2006/relationships/image" Target="../media/image51.png"/><Relationship Id="rId21" Type="http://schemas.openxmlformats.org/officeDocument/2006/relationships/image" Target="../media/image60.png"/><Relationship Id="rId7" Type="http://schemas.openxmlformats.org/officeDocument/2006/relationships/image" Target="../media/image53.png"/><Relationship Id="rId12" Type="http://schemas.microsoft.com/office/2007/relationships/hdphoto" Target="../media/hdphoto22.wdp"/><Relationship Id="rId17" Type="http://schemas.openxmlformats.org/officeDocument/2006/relationships/image" Target="../media/image58.png"/><Relationship Id="rId2" Type="http://schemas.openxmlformats.org/officeDocument/2006/relationships/image" Target="../media/image6.jpeg"/><Relationship Id="rId16" Type="http://schemas.microsoft.com/office/2007/relationships/hdphoto" Target="../media/hdphoto24.wdp"/><Relationship Id="rId20" Type="http://schemas.microsoft.com/office/2007/relationships/hdphoto" Target="../media/hdphoto26.wdp"/><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55.png"/><Relationship Id="rId24" Type="http://schemas.microsoft.com/office/2007/relationships/hdphoto" Target="../media/hdphoto28.wdp"/><Relationship Id="rId5" Type="http://schemas.openxmlformats.org/officeDocument/2006/relationships/image" Target="../media/image52.png"/><Relationship Id="rId15" Type="http://schemas.openxmlformats.org/officeDocument/2006/relationships/image" Target="../media/image57.png"/><Relationship Id="rId23" Type="http://schemas.openxmlformats.org/officeDocument/2006/relationships/image" Target="../media/image61.png"/><Relationship Id="rId10" Type="http://schemas.microsoft.com/office/2007/relationships/hdphoto" Target="../media/hdphoto21.wdp"/><Relationship Id="rId19" Type="http://schemas.openxmlformats.org/officeDocument/2006/relationships/image" Target="../media/image59.png"/><Relationship Id="rId4" Type="http://schemas.microsoft.com/office/2007/relationships/hdphoto" Target="../media/hdphoto18.wdp"/><Relationship Id="rId9" Type="http://schemas.openxmlformats.org/officeDocument/2006/relationships/image" Target="../media/image54.png"/><Relationship Id="rId14" Type="http://schemas.microsoft.com/office/2007/relationships/hdphoto" Target="../media/hdphoto23.wdp"/><Relationship Id="rId22" Type="http://schemas.microsoft.com/office/2007/relationships/hdphoto" Target="../media/hdphoto27.wdp"/></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9.wdp"/><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30.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jpe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31.wdp"/><Relationship Id="rId4" Type="http://schemas.openxmlformats.org/officeDocument/2006/relationships/image" Target="../media/image64.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8.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6.wdp"/><Relationship Id="rId12"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6.jpeg"/><Relationship Id="rId10" Type="http://schemas.openxmlformats.org/officeDocument/2006/relationships/image" Target="../media/image16.png"/><Relationship Id="rId4" Type="http://schemas.microsoft.com/office/2007/relationships/hdphoto" Target="../media/hdphoto5.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eg"/><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20000" r="-10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82533" y="2452732"/>
            <a:ext cx="10584307" cy="1096170"/>
          </a:xfrm>
        </p:spPr>
        <p:txBody>
          <a:bodyPr/>
          <a:lstStyle/>
          <a:p>
            <a:r>
              <a:rPr lang="en-US" sz="6600" dirty="0" smtClean="0"/>
              <a:t>Container Gardening</a:t>
            </a:r>
            <a:endParaRPr lang="en-US" sz="6600" dirty="0"/>
          </a:p>
        </p:txBody>
      </p:sp>
      <p:sp>
        <p:nvSpPr>
          <p:cNvPr id="3" name="Subtitle 2"/>
          <p:cNvSpPr>
            <a:spLocks noGrp="1"/>
          </p:cNvSpPr>
          <p:nvPr>
            <p:ph type="subTitle" idx="1"/>
          </p:nvPr>
        </p:nvSpPr>
        <p:spPr>
          <a:xfrm>
            <a:off x="3729921" y="3548902"/>
            <a:ext cx="5212199" cy="487999"/>
          </a:xfrm>
        </p:spPr>
        <p:txBody>
          <a:bodyPr/>
          <a:lstStyle/>
          <a:p>
            <a:r>
              <a:rPr lang="en-US" dirty="0" smtClean="0"/>
              <a:t>Sitting Bull College Agriculture Division</a:t>
            </a:r>
            <a:endParaRPr lang="en-US" dirty="0"/>
          </a:p>
        </p:txBody>
      </p:sp>
    </p:spTree>
    <p:extLst>
      <p:ext uri="{BB962C8B-B14F-4D97-AF65-F5344CB8AC3E}">
        <p14:creationId xmlns:p14="http://schemas.microsoft.com/office/powerpoint/2010/main" val="4103217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Estimated Cost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71953980"/>
              </p:ext>
            </p:extLst>
          </p:nvPr>
        </p:nvGraphicFramePr>
        <p:xfrm>
          <a:off x="1520424" y="2093976"/>
          <a:ext cx="9157247" cy="4156520"/>
        </p:xfrm>
        <a:graphic>
          <a:graphicData uri="http://schemas.openxmlformats.org/drawingml/2006/table">
            <a:tbl>
              <a:tblPr firstRow="1" bandRow="1">
                <a:tableStyleId>{ED083AE6-46FA-4A59-8FB0-9F97EB10719F}</a:tableStyleId>
              </a:tblPr>
              <a:tblGrid>
                <a:gridCol w="2185428">
                  <a:extLst>
                    <a:ext uri="{9D8B030D-6E8A-4147-A177-3AD203B41FA5}">
                      <a16:colId xmlns:a16="http://schemas.microsoft.com/office/drawing/2014/main" val="2148293263"/>
                    </a:ext>
                  </a:extLst>
                </a:gridCol>
                <a:gridCol w="2393195">
                  <a:extLst>
                    <a:ext uri="{9D8B030D-6E8A-4147-A177-3AD203B41FA5}">
                      <a16:colId xmlns:a16="http://schemas.microsoft.com/office/drawing/2014/main" val="1805627122"/>
                    </a:ext>
                  </a:extLst>
                </a:gridCol>
                <a:gridCol w="2289312">
                  <a:extLst>
                    <a:ext uri="{9D8B030D-6E8A-4147-A177-3AD203B41FA5}">
                      <a16:colId xmlns:a16="http://schemas.microsoft.com/office/drawing/2014/main" val="780486753"/>
                    </a:ext>
                  </a:extLst>
                </a:gridCol>
                <a:gridCol w="2289312">
                  <a:extLst>
                    <a:ext uri="{9D8B030D-6E8A-4147-A177-3AD203B41FA5}">
                      <a16:colId xmlns:a16="http://schemas.microsoft.com/office/drawing/2014/main" val="3058112895"/>
                    </a:ext>
                  </a:extLst>
                </a:gridCol>
              </a:tblGrid>
              <a:tr h="1284266">
                <a:tc>
                  <a:txBody>
                    <a:bodyPr/>
                    <a:lstStyle/>
                    <a:p>
                      <a:endParaRPr lang="en-US" dirty="0"/>
                    </a:p>
                  </a:txBody>
                  <a:tcPr anchor="ctr"/>
                </a:tc>
                <a:tc>
                  <a:txBody>
                    <a:bodyPr/>
                    <a:lstStyle/>
                    <a:p>
                      <a:pPr algn="ctr"/>
                      <a:r>
                        <a:rPr lang="en-US" sz="3200" u="sng" dirty="0" smtClean="0"/>
                        <a:t>$</a:t>
                      </a:r>
                      <a:endParaRPr lang="en-US" sz="3200" u="sng" dirty="0"/>
                    </a:p>
                  </a:txBody>
                  <a:tcPr anchor="ctr"/>
                </a:tc>
                <a:tc>
                  <a:txBody>
                    <a:bodyPr/>
                    <a:lstStyle/>
                    <a:p>
                      <a:pPr algn="ctr"/>
                      <a:r>
                        <a:rPr lang="en-US" sz="3200" u="sng" dirty="0" smtClean="0"/>
                        <a:t>$$</a:t>
                      </a:r>
                      <a:endParaRPr lang="en-US" sz="3200" u="sng" dirty="0"/>
                    </a:p>
                  </a:txBody>
                  <a:tcPr anchor="ctr"/>
                </a:tc>
                <a:tc>
                  <a:txBody>
                    <a:bodyPr/>
                    <a:lstStyle/>
                    <a:p>
                      <a:pPr algn="ctr"/>
                      <a:r>
                        <a:rPr lang="en-US" sz="3200" u="sng" dirty="0" smtClean="0"/>
                        <a:t>$$$</a:t>
                      </a:r>
                      <a:endParaRPr lang="en-US" sz="3200" u="sng" dirty="0"/>
                    </a:p>
                  </a:txBody>
                  <a:tcPr anchor="ctr"/>
                </a:tc>
                <a:extLst>
                  <a:ext uri="{0D108BD9-81ED-4DB2-BD59-A6C34878D82A}">
                    <a16:rowId xmlns:a16="http://schemas.microsoft.com/office/drawing/2014/main" val="2517777585"/>
                  </a:ext>
                </a:extLst>
              </a:tr>
              <a:tr h="1284266">
                <a:tc>
                  <a:txBody>
                    <a:bodyPr/>
                    <a:lstStyle/>
                    <a:p>
                      <a:pPr algn="ctr"/>
                      <a:r>
                        <a:rPr lang="en-US" sz="2800" b="1" u="sng" dirty="0" smtClean="0"/>
                        <a:t>Granular</a:t>
                      </a:r>
                      <a:r>
                        <a:rPr lang="en-US" sz="2800" b="1" u="sng" baseline="0" dirty="0" smtClean="0"/>
                        <a:t> </a:t>
                      </a:r>
                      <a:endParaRPr lang="en-US" sz="2800" b="1" u="sng" dirty="0"/>
                    </a:p>
                  </a:txBody>
                  <a:tcPr anchor="ctr"/>
                </a:tc>
                <a:tc>
                  <a:txBody>
                    <a:bodyPr/>
                    <a:lstStyle/>
                    <a:p>
                      <a:pPr algn="ctr"/>
                      <a:r>
                        <a:rPr lang="en-US" sz="2400" b="1" dirty="0" smtClean="0"/>
                        <a:t>$10 (2.5lbs)</a:t>
                      </a:r>
                      <a:endParaRPr lang="en-US" sz="2400" b="1" dirty="0"/>
                    </a:p>
                  </a:txBody>
                  <a:tcPr anchor="ctr"/>
                </a:tc>
                <a:tc>
                  <a:txBody>
                    <a:bodyPr/>
                    <a:lstStyle/>
                    <a:p>
                      <a:pPr algn="ctr"/>
                      <a:r>
                        <a:rPr lang="en-US" sz="2400" b="1" dirty="0" smtClean="0"/>
                        <a:t>$53 (25lbs)</a:t>
                      </a:r>
                      <a:endParaRPr lang="en-US" sz="2400" b="1" dirty="0"/>
                    </a:p>
                  </a:txBody>
                  <a:tcPr anchor="ctr"/>
                </a:tc>
                <a:tc>
                  <a:txBody>
                    <a:bodyPr/>
                    <a:lstStyle/>
                    <a:p>
                      <a:pPr algn="ctr"/>
                      <a:r>
                        <a:rPr lang="en-US" sz="2400" b="1" dirty="0" smtClean="0"/>
                        <a:t>$160</a:t>
                      </a:r>
                      <a:r>
                        <a:rPr lang="en-US" sz="2400" b="1" baseline="0" dirty="0" smtClean="0"/>
                        <a:t> (22lbs)</a:t>
                      </a:r>
                      <a:endParaRPr lang="en-US" sz="2400" b="1" dirty="0"/>
                    </a:p>
                  </a:txBody>
                  <a:tcPr anchor="ctr"/>
                </a:tc>
                <a:extLst>
                  <a:ext uri="{0D108BD9-81ED-4DB2-BD59-A6C34878D82A}">
                    <a16:rowId xmlns:a16="http://schemas.microsoft.com/office/drawing/2014/main" val="813970761"/>
                  </a:ext>
                </a:extLst>
              </a:tr>
              <a:tr h="1587988">
                <a:tc>
                  <a:txBody>
                    <a:bodyPr/>
                    <a:lstStyle/>
                    <a:p>
                      <a:pPr algn="ctr"/>
                      <a:r>
                        <a:rPr lang="en-US" sz="2800" b="1" u="sng" dirty="0" smtClean="0"/>
                        <a:t>Water-soluble</a:t>
                      </a:r>
                    </a:p>
                    <a:p>
                      <a:pPr algn="ctr"/>
                      <a:endParaRPr lang="en-US" sz="2800" b="1" u="sng" dirty="0"/>
                    </a:p>
                  </a:txBody>
                  <a:tcPr anchor="ctr"/>
                </a:tc>
                <a:tc>
                  <a:txBody>
                    <a:bodyPr/>
                    <a:lstStyle/>
                    <a:p>
                      <a:pPr algn="ctr"/>
                      <a:r>
                        <a:rPr lang="en-US" sz="2400" b="1" dirty="0" smtClean="0"/>
                        <a:t>$11 (3lbs)</a:t>
                      </a:r>
                      <a:endParaRPr lang="en-US" sz="2400" b="1" dirty="0"/>
                    </a:p>
                  </a:txBody>
                  <a:tcPr anchor="ctr"/>
                </a:tc>
                <a:tc>
                  <a:txBody>
                    <a:bodyPr/>
                    <a:lstStyle/>
                    <a:p>
                      <a:pPr algn="ctr"/>
                      <a:r>
                        <a:rPr lang="en-US" sz="2400" b="1" dirty="0" smtClean="0"/>
                        <a:t>$14</a:t>
                      </a:r>
                      <a:r>
                        <a:rPr lang="en-US" sz="2400" b="1" baseline="0" dirty="0" smtClean="0"/>
                        <a:t> (64fl </a:t>
                      </a:r>
                      <a:r>
                        <a:rPr lang="en-US" sz="2400" b="1" baseline="0" dirty="0" err="1" smtClean="0"/>
                        <a:t>oz</a:t>
                      </a:r>
                      <a:r>
                        <a:rPr lang="en-US" sz="2400" b="1" baseline="0" dirty="0" smtClean="0"/>
                        <a:t>)</a:t>
                      </a:r>
                      <a:endParaRPr lang="en-US" sz="2400" b="1" dirty="0"/>
                    </a:p>
                  </a:txBody>
                  <a:tcPr anchor="ctr"/>
                </a:tc>
                <a:tc>
                  <a:txBody>
                    <a:bodyPr/>
                    <a:lstStyle/>
                    <a:p>
                      <a:pPr algn="ctr"/>
                      <a:r>
                        <a:rPr lang="en-US" sz="2400" b="1" dirty="0" smtClean="0"/>
                        <a:t>$60 (25lbs)</a:t>
                      </a:r>
                      <a:endParaRPr lang="en-US" sz="2400" b="1" dirty="0"/>
                    </a:p>
                  </a:txBody>
                  <a:tcPr anchor="ctr"/>
                </a:tc>
                <a:extLst>
                  <a:ext uri="{0D108BD9-81ED-4DB2-BD59-A6C34878D82A}">
                    <a16:rowId xmlns:a16="http://schemas.microsoft.com/office/drawing/2014/main" val="3554137376"/>
                  </a:ext>
                </a:extLst>
              </a:tr>
            </a:tbl>
          </a:graphicData>
        </a:graphic>
      </p:graphicFrame>
    </p:spTree>
    <p:extLst>
      <p:ext uri="{BB962C8B-B14F-4D97-AF65-F5344CB8AC3E}">
        <p14:creationId xmlns:p14="http://schemas.microsoft.com/office/powerpoint/2010/main" val="3458895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640" y="289696"/>
            <a:ext cx="3200400" cy="870460"/>
          </a:xfrm>
        </p:spPr>
        <p:txBody>
          <a:bodyPr/>
          <a:lstStyle/>
          <a:p>
            <a:pPr algn="ctr"/>
            <a:r>
              <a:rPr lang="en-US" sz="4000" dirty="0" smtClean="0"/>
              <a:t>Drainage</a:t>
            </a:r>
            <a:r>
              <a:rPr lang="en-US" dirty="0" smtClean="0"/>
              <a:t> </a:t>
            </a:r>
            <a:endParaRPr lang="en-US" dirty="0"/>
          </a:p>
        </p:txBody>
      </p:sp>
      <p:sp>
        <p:nvSpPr>
          <p:cNvPr id="4" name="Text Placeholder 3"/>
          <p:cNvSpPr>
            <a:spLocks noGrp="1"/>
          </p:cNvSpPr>
          <p:nvPr>
            <p:ph type="body" sz="half" idx="2"/>
          </p:nvPr>
        </p:nvSpPr>
        <p:spPr>
          <a:xfrm>
            <a:off x="8549640" y="1356427"/>
            <a:ext cx="3200400" cy="5234377"/>
          </a:xfrm>
        </p:spPr>
        <p:txBody>
          <a:bodyPr>
            <a:normAutofit/>
          </a:bodyPr>
          <a:lstStyle/>
          <a:p>
            <a:pPr algn="ctr"/>
            <a:r>
              <a:rPr lang="en-US" sz="1600" dirty="0" smtClean="0">
                <a:solidFill>
                  <a:schemeClr val="tx1"/>
                </a:solidFill>
              </a:rPr>
              <a:t>Very important for container gardens</a:t>
            </a:r>
          </a:p>
          <a:p>
            <a:pPr algn="ctr"/>
            <a:endParaRPr lang="en-US" sz="1600" dirty="0" smtClean="0">
              <a:solidFill>
                <a:schemeClr val="tx1"/>
              </a:solidFill>
            </a:endParaRPr>
          </a:p>
          <a:p>
            <a:pPr algn="ctr"/>
            <a:r>
              <a:rPr lang="en-US" sz="1600" dirty="0" smtClean="0">
                <a:solidFill>
                  <a:schemeClr val="tx1"/>
                </a:solidFill>
              </a:rPr>
              <a:t>There should be one large hoke or several smaller holes at the base of the container</a:t>
            </a:r>
          </a:p>
          <a:p>
            <a:pPr algn="ctr"/>
            <a:endParaRPr lang="en-US" sz="1600" dirty="0" smtClean="0">
              <a:solidFill>
                <a:schemeClr val="tx1"/>
              </a:solidFill>
            </a:endParaRPr>
          </a:p>
          <a:p>
            <a:pPr algn="ctr"/>
            <a:r>
              <a:rPr lang="en-US" sz="1600" dirty="0" smtClean="0">
                <a:solidFill>
                  <a:schemeClr val="tx1"/>
                </a:solidFill>
              </a:rPr>
              <a:t>Use a coffee filter or plastic screen to keep soil from falling through the drainage hole</a:t>
            </a:r>
          </a:p>
          <a:p>
            <a:pPr algn="ctr"/>
            <a:endParaRPr lang="en-US" sz="1600" dirty="0" smtClean="0">
              <a:solidFill>
                <a:schemeClr val="tx1"/>
              </a:solidFill>
            </a:endParaRPr>
          </a:p>
          <a:p>
            <a:pPr algn="ctr"/>
            <a:r>
              <a:rPr lang="en-US" sz="1600" dirty="0" smtClean="0">
                <a:solidFill>
                  <a:schemeClr val="tx1"/>
                </a:solidFill>
              </a:rPr>
              <a:t>If container </a:t>
            </a:r>
            <a:r>
              <a:rPr lang="en-US" sz="1600" dirty="0" smtClean="0">
                <a:solidFill>
                  <a:schemeClr val="tx1"/>
                </a:solidFill>
              </a:rPr>
              <a:t>is </a:t>
            </a:r>
            <a:r>
              <a:rPr lang="en-US" sz="1600" dirty="0" smtClean="0">
                <a:solidFill>
                  <a:schemeClr val="tx1"/>
                </a:solidFill>
              </a:rPr>
              <a:t>on a hard surface, the hole might plug. Using pot feet or legs can elevate the container allowing for easier drainage.</a:t>
            </a:r>
            <a:endParaRPr lang="en-US" sz="1600" dirty="0">
              <a:solidFill>
                <a:schemeClr val="tx1"/>
              </a:solidFill>
            </a:endParaRPr>
          </a:p>
        </p:txBody>
      </p:sp>
      <p:pic>
        <p:nvPicPr>
          <p:cNvPr id="16"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409" y="3633849"/>
            <a:ext cx="3290534" cy="2445512"/>
          </a:xfrm>
          <a:effectLst>
            <a:glow rad="139700">
              <a:schemeClr val="accent2">
                <a:satMod val="175000"/>
                <a:alpha val="40000"/>
              </a:schemeClr>
            </a:glo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670" y="456417"/>
            <a:ext cx="2971243" cy="2250993"/>
          </a:xfrm>
          <a:prstGeom prst="rect">
            <a:avLst/>
          </a:prstGeom>
          <a:effectLst>
            <a:glow rad="139700">
              <a:schemeClr val="accent2">
                <a:satMod val="175000"/>
                <a:alpha val="40000"/>
              </a:schemeClr>
            </a:glow>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07" y="159370"/>
            <a:ext cx="3798339" cy="2845088"/>
          </a:xfrm>
          <a:prstGeom prst="rect">
            <a:avLst/>
          </a:prstGeom>
          <a:effectLst>
            <a:glow rad="139700">
              <a:schemeClr val="accent2">
                <a:satMod val="175000"/>
                <a:alpha val="40000"/>
              </a:schemeClr>
            </a:glow>
          </a:effectLst>
        </p:spPr>
      </p:pic>
      <p:pic>
        <p:nvPicPr>
          <p:cNvPr id="20" name="Picture 19"/>
          <p:cNvPicPr>
            <a:picLocks noChangeAspect="1"/>
          </p:cNvPicPr>
          <p:nvPr/>
        </p:nvPicPr>
        <p:blipFill>
          <a:blip r:embed="rId6"/>
          <a:stretch>
            <a:fillRect/>
          </a:stretch>
        </p:blipFill>
        <p:spPr>
          <a:xfrm>
            <a:off x="4150540" y="2917058"/>
            <a:ext cx="3900010" cy="3637315"/>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738549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alphaModFix amt="33000"/>
          </a:blip>
          <a:tile tx="0" ty="0" sx="100000" sy="100000" flip="none" algn="tl"/>
        </a:blipFill>
        <a:effectLst/>
      </p:bgPr>
    </p:bg>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3"/>
          <a:stretch>
            <a:fillRect/>
          </a:stretch>
        </p:blipFill>
        <p:spPr>
          <a:xfrm>
            <a:off x="819368" y="764673"/>
            <a:ext cx="5592210" cy="3040066"/>
          </a:xfrm>
          <a:prstGeom prst="rect">
            <a:avLst/>
          </a:prstGeom>
          <a:effectLst>
            <a:glow rad="139700">
              <a:schemeClr val="accent4">
                <a:satMod val="175000"/>
                <a:alpha val="40000"/>
              </a:schemeClr>
            </a:glow>
          </a:effectLst>
        </p:spPr>
      </p:pic>
      <p:sp>
        <p:nvSpPr>
          <p:cNvPr id="2" name="Title 1"/>
          <p:cNvSpPr>
            <a:spLocks noGrp="1"/>
          </p:cNvSpPr>
          <p:nvPr>
            <p:ph type="title"/>
          </p:nvPr>
        </p:nvSpPr>
        <p:spPr>
          <a:xfrm>
            <a:off x="689837" y="-476638"/>
            <a:ext cx="10058400" cy="1609344"/>
          </a:xfrm>
        </p:spPr>
        <p:txBody>
          <a:bodyPr/>
          <a:lstStyle/>
          <a:p>
            <a:pPr algn="ctr"/>
            <a:r>
              <a:rPr lang="en-US" dirty="0" smtClean="0"/>
              <a:t>Poor </a:t>
            </a:r>
            <a:r>
              <a:rPr lang="en-US" sz="4400" dirty="0" smtClean="0"/>
              <a:t>Drainage</a:t>
            </a:r>
            <a:r>
              <a:rPr lang="en-US" dirty="0" smtClean="0"/>
              <a:t> </a:t>
            </a:r>
            <a:endParaRPr lang="en-US" dirty="0"/>
          </a:p>
        </p:txBody>
      </p:sp>
      <p:pic>
        <p:nvPicPr>
          <p:cNvPr id="7" name="Content Placeholder 6"/>
          <p:cNvPicPr>
            <a:picLocks noGrp="1" noChangeAspect="1"/>
          </p:cNvPicPr>
          <p:nvPr>
            <p:ph sz="half" idx="2"/>
          </p:nvPr>
        </p:nvPicPr>
        <p:blipFill>
          <a:blip r:embed="rId4"/>
          <a:stretch>
            <a:fillRect/>
          </a:stretch>
        </p:blipFill>
        <p:spPr>
          <a:xfrm>
            <a:off x="6843672" y="1274463"/>
            <a:ext cx="4782271" cy="4793828"/>
          </a:xfrm>
          <a:prstGeom prst="rect">
            <a:avLst/>
          </a:prstGeom>
          <a:effectLst>
            <a:glow rad="139700">
              <a:schemeClr val="accent4">
                <a:satMod val="175000"/>
                <a:alpha val="40000"/>
              </a:schemeClr>
            </a:glow>
          </a:effectLst>
        </p:spPr>
      </p:pic>
      <p:pic>
        <p:nvPicPr>
          <p:cNvPr id="6" name="Picture 5"/>
          <p:cNvPicPr>
            <a:picLocks noChangeAspect="1"/>
          </p:cNvPicPr>
          <p:nvPr/>
        </p:nvPicPr>
        <p:blipFill>
          <a:blip r:embed="rId5"/>
          <a:stretch>
            <a:fillRect/>
          </a:stretch>
        </p:blipFill>
        <p:spPr>
          <a:xfrm>
            <a:off x="819368" y="4089107"/>
            <a:ext cx="5592210" cy="2623010"/>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4229597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alphaModFix amt="33000"/>
          </a:blip>
          <a:tile tx="0" ty="0" sx="100000" sy="100000" flip="none" algn="tl"/>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7778"/>
                    </a14:imgEffect>
                  </a14:imgLayer>
                </a14:imgProps>
              </a:ext>
              <a:ext uri="{28A0092B-C50C-407E-A947-70E740481C1C}">
                <a14:useLocalDpi xmlns:a14="http://schemas.microsoft.com/office/drawing/2010/main" val="0"/>
              </a:ext>
            </a:extLst>
          </a:blip>
          <a:stretch>
            <a:fillRect/>
          </a:stretch>
        </p:blipFill>
        <p:spPr>
          <a:xfrm>
            <a:off x="4381391" y="3695126"/>
            <a:ext cx="1187906" cy="1187906"/>
          </a:xfrm>
          <a:prstGeom prst="rect">
            <a:avLst/>
          </a:prstGeom>
        </p:spPr>
      </p:pic>
      <p:sp>
        <p:nvSpPr>
          <p:cNvPr id="2" name="Title 1"/>
          <p:cNvSpPr>
            <a:spLocks noGrp="1"/>
          </p:cNvSpPr>
          <p:nvPr>
            <p:ph type="title"/>
          </p:nvPr>
        </p:nvSpPr>
        <p:spPr>
          <a:xfrm>
            <a:off x="8680269" y="213756"/>
            <a:ext cx="2363783" cy="629986"/>
          </a:xfrm>
        </p:spPr>
        <p:txBody>
          <a:bodyPr/>
          <a:lstStyle/>
          <a:p>
            <a:r>
              <a:rPr lang="en-US" dirty="0" smtClean="0"/>
              <a:t>Container</a:t>
            </a:r>
            <a:endParaRPr lang="en-US" dirty="0"/>
          </a:p>
        </p:txBody>
      </p:sp>
      <p:pic>
        <p:nvPicPr>
          <p:cNvPr id="5" name="Picture Placeholder 4"/>
          <p:cNvPicPr>
            <a:picLocks noGrp="1" noChangeAspect="1"/>
          </p:cNvPicPr>
          <p:nvPr>
            <p:ph type="pic" idx="1"/>
          </p:nvPr>
        </p:nvPicPr>
        <p:blipFill rotWithShape="1">
          <a:blip r:embed="rId5">
            <a:extLst>
              <a:ext uri="{BEBA8EAE-BF5A-486C-A8C5-ECC9F3942E4B}">
                <a14:imgProps xmlns:a14="http://schemas.microsoft.com/office/drawing/2010/main">
                  <a14:imgLayer r:embed="rId6">
                    <a14:imgEffect>
                      <a14:backgroundRemoval t="16837" b="82143" l="0" r="100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1540" r="1043" b="21319"/>
          <a:stretch/>
        </p:blipFill>
        <p:spPr>
          <a:xfrm>
            <a:off x="5308064" y="2733327"/>
            <a:ext cx="2911146" cy="1771159"/>
          </a:xfrm>
        </p:spPr>
      </p:pic>
      <p:sp>
        <p:nvSpPr>
          <p:cNvPr id="4" name="Text Placeholder 3"/>
          <p:cNvSpPr>
            <a:spLocks noGrp="1"/>
          </p:cNvSpPr>
          <p:nvPr>
            <p:ph type="body" sz="half" idx="2"/>
          </p:nvPr>
        </p:nvSpPr>
        <p:spPr>
          <a:xfrm>
            <a:off x="8680269" y="1213114"/>
            <a:ext cx="3200400" cy="3291840"/>
          </a:xfrm>
        </p:spPr>
        <p:txBody>
          <a:bodyPr>
            <a:noAutofit/>
          </a:bodyPr>
          <a:lstStyle/>
          <a:p>
            <a:r>
              <a:rPr lang="en-US" sz="1600" b="1" dirty="0" smtClean="0">
                <a:solidFill>
                  <a:schemeClr val="tx1"/>
                </a:solidFill>
              </a:rPr>
              <a:t>Make sure your container is big enough, made of a safe material, and has good drainage.</a:t>
            </a:r>
          </a:p>
          <a:p>
            <a:endParaRPr lang="en-US" sz="1600" b="1" dirty="0">
              <a:solidFill>
                <a:schemeClr val="tx1"/>
              </a:solidFill>
            </a:endParaRPr>
          </a:p>
          <a:p>
            <a:r>
              <a:rPr lang="en-US" sz="1600" b="1" dirty="0" smtClean="0">
                <a:solidFill>
                  <a:schemeClr val="tx1"/>
                </a:solidFill>
              </a:rPr>
              <a:t>Larger containers will be easier to maintain, because it will be able to hold more soil and retain more water.</a:t>
            </a:r>
          </a:p>
          <a:p>
            <a:endParaRPr lang="en-US" sz="1600" b="1" dirty="0">
              <a:solidFill>
                <a:schemeClr val="tx1"/>
              </a:solidFill>
            </a:endParaRPr>
          </a:p>
          <a:p>
            <a:r>
              <a:rPr lang="en-US" sz="1600" b="1" dirty="0" smtClean="0">
                <a:solidFill>
                  <a:schemeClr val="tx1"/>
                </a:solidFill>
              </a:rPr>
              <a:t>Container should not be smaller than 12” across.</a:t>
            </a:r>
          </a:p>
          <a:p>
            <a:endParaRPr lang="en-US" sz="1600" b="1" dirty="0">
              <a:solidFill>
                <a:schemeClr val="tx1"/>
              </a:solidFill>
            </a:endParaRPr>
          </a:p>
          <a:p>
            <a:r>
              <a:rPr lang="en-US" sz="1600" b="1" dirty="0" smtClean="0">
                <a:solidFill>
                  <a:schemeClr val="tx1"/>
                </a:solidFill>
              </a:rPr>
              <a:t>Doing a container garden is a great way to recycle old bucket, tubs, etc.! </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0774" y="4286992"/>
            <a:ext cx="2711013" cy="2315429"/>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53136" y="3470651"/>
            <a:ext cx="4154401" cy="313177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136" y="247184"/>
            <a:ext cx="3969482" cy="1638300"/>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3064" t="12470" b="17220"/>
          <a:stretch/>
        </p:blipFill>
        <p:spPr>
          <a:xfrm>
            <a:off x="4322618" y="213756"/>
            <a:ext cx="3839169" cy="2418706"/>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833696" y="4605352"/>
            <a:ext cx="2408506" cy="1997070"/>
          </a:xfrm>
          <a:prstGeom prst="rect">
            <a:avLst/>
          </a:prstGeom>
        </p:spPr>
      </p:pic>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backgroundRemoval t="0" b="99490" l="4082" r="94388"/>
                    </a14:imgEffect>
                  </a14:imgLayer>
                </a14:imgProps>
              </a:ext>
              <a:ext uri="{28A0092B-C50C-407E-A947-70E740481C1C}">
                <a14:useLocalDpi xmlns:a14="http://schemas.microsoft.com/office/drawing/2010/main" val="0"/>
              </a:ext>
            </a:extLst>
          </a:blip>
          <a:stretch>
            <a:fillRect/>
          </a:stretch>
        </p:blipFill>
        <p:spPr>
          <a:xfrm>
            <a:off x="3487735" y="2059789"/>
            <a:ext cx="2360013" cy="2000349"/>
          </a:xfrm>
          <a:prstGeom prst="rect">
            <a:avLst/>
          </a:prstGeom>
        </p:spPr>
      </p:pic>
      <p:pic>
        <p:nvPicPr>
          <p:cNvPr id="10" name="Picture 9"/>
          <p:cNvPicPr>
            <a:picLocks noChangeAspect="1"/>
          </p:cNvPicPr>
          <p:nvPr/>
        </p:nvPicPr>
        <p:blipFill>
          <a:blip r:embed="rId16">
            <a:extLst>
              <a:ext uri="{BEBA8EAE-BF5A-486C-A8C5-ECC9F3942E4B}">
                <a14:imgProps xmlns:a14="http://schemas.microsoft.com/office/drawing/2010/main">
                  <a14:imgLayer r:embed="rId17">
                    <a14:imgEffect>
                      <a14:backgroundRemoval t="9434" b="85535" l="0" r="96226"/>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365782">
            <a:off x="413157" y="1292280"/>
            <a:ext cx="2316484" cy="2824707"/>
          </a:xfrm>
          <a:prstGeom prst="rect">
            <a:avLst/>
          </a:prstGeom>
        </p:spPr>
      </p:pic>
      <p:pic>
        <p:nvPicPr>
          <p:cNvPr id="15" name="Picture 14"/>
          <p:cNvPicPr>
            <a:picLocks noChangeAspect="1"/>
          </p:cNvPicPr>
          <p:nvPr/>
        </p:nvPicPr>
        <p:blipFill>
          <a:blip r:embed="rId18">
            <a:extLst>
              <a:ext uri="{BEBA8EAE-BF5A-486C-A8C5-ECC9F3942E4B}">
                <a14:imgProps xmlns:a14="http://schemas.microsoft.com/office/drawing/2010/main">
                  <a14:imgLayer r:embed="rId19">
                    <a14:imgEffect>
                      <a14:backgroundRemoval t="9453" b="100000" l="0" r="96016"/>
                    </a14:imgEffect>
                  </a14:imgLayer>
                </a14:imgProps>
              </a:ext>
              <a:ext uri="{28A0092B-C50C-407E-A947-70E740481C1C}">
                <a14:useLocalDpi xmlns:a14="http://schemas.microsoft.com/office/drawing/2010/main" val="0"/>
              </a:ext>
            </a:extLst>
          </a:blip>
          <a:stretch>
            <a:fillRect/>
          </a:stretch>
        </p:blipFill>
        <p:spPr>
          <a:xfrm>
            <a:off x="1346479" y="1066334"/>
            <a:ext cx="3424535" cy="2597134"/>
          </a:xfrm>
          <a:prstGeom prst="rect">
            <a:avLst/>
          </a:prstGeom>
        </p:spPr>
      </p:pic>
    </p:spTree>
    <p:extLst>
      <p:ext uri="{BB962C8B-B14F-4D97-AF65-F5344CB8AC3E}">
        <p14:creationId xmlns:p14="http://schemas.microsoft.com/office/powerpoint/2010/main" val="1288597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640" y="296882"/>
            <a:ext cx="3200400" cy="1283129"/>
          </a:xfrm>
        </p:spPr>
        <p:txBody>
          <a:bodyPr>
            <a:normAutofit/>
          </a:bodyPr>
          <a:lstStyle/>
          <a:p>
            <a:pPr algn="ctr"/>
            <a:r>
              <a:rPr lang="en-US" sz="3600" dirty="0" smtClean="0"/>
              <a:t>Wooden Containers</a:t>
            </a: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629" y="463138"/>
            <a:ext cx="3356600" cy="5242337"/>
          </a:xfrm>
          <a:effectLst>
            <a:glow rad="228600">
              <a:schemeClr val="accent4">
                <a:satMod val="175000"/>
                <a:alpha val="40000"/>
              </a:schemeClr>
            </a:glow>
          </a:effectLst>
        </p:spPr>
      </p:pic>
      <p:sp>
        <p:nvSpPr>
          <p:cNvPr id="5" name="Text Placeholder 4"/>
          <p:cNvSpPr>
            <a:spLocks noGrp="1"/>
          </p:cNvSpPr>
          <p:nvPr>
            <p:ph type="body" sz="half" idx="2"/>
          </p:nvPr>
        </p:nvSpPr>
        <p:spPr>
          <a:xfrm>
            <a:off x="8549640" y="2043150"/>
            <a:ext cx="3200400" cy="3291840"/>
          </a:xfrm>
        </p:spPr>
        <p:txBody>
          <a:bodyPr>
            <a:normAutofit/>
          </a:bodyPr>
          <a:lstStyle/>
          <a:p>
            <a:pPr algn="ctr"/>
            <a:r>
              <a:rPr lang="en-US" sz="2400" dirty="0" smtClean="0">
                <a:solidFill>
                  <a:schemeClr val="tx1"/>
                </a:solidFill>
              </a:rPr>
              <a:t>Old scrap wood</a:t>
            </a:r>
          </a:p>
          <a:p>
            <a:pPr algn="ctr"/>
            <a:r>
              <a:rPr lang="en-US" sz="2400" dirty="0" smtClean="0">
                <a:solidFill>
                  <a:schemeClr val="tx1"/>
                </a:solidFill>
              </a:rPr>
              <a:t>Old pallets</a:t>
            </a:r>
          </a:p>
          <a:p>
            <a:pPr algn="ctr"/>
            <a:r>
              <a:rPr lang="en-US" sz="2400" dirty="0" smtClean="0">
                <a:solidFill>
                  <a:schemeClr val="tx1"/>
                </a:solidFill>
              </a:rPr>
              <a:t>Tree stump</a:t>
            </a:r>
          </a:p>
          <a:p>
            <a:pPr algn="ctr"/>
            <a:r>
              <a:rPr lang="en-US" sz="2400" dirty="0" smtClean="0">
                <a:solidFill>
                  <a:schemeClr val="tx1"/>
                </a:solidFill>
              </a:rPr>
              <a:t>Old wooden barrel</a:t>
            </a:r>
          </a:p>
          <a:p>
            <a:pPr algn="ctr"/>
            <a:r>
              <a:rPr lang="en-US" sz="2400" dirty="0" smtClean="0">
                <a:solidFill>
                  <a:schemeClr val="tx1"/>
                </a:solidFill>
              </a:rPr>
              <a:t>Pre-made from store</a:t>
            </a:r>
            <a:endParaRPr lang="en-US" sz="2400" dirty="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619" y="1270660"/>
            <a:ext cx="3321132" cy="3906982"/>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4283710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640" y="104172"/>
            <a:ext cx="3200400" cy="1111750"/>
          </a:xfrm>
        </p:spPr>
        <p:txBody>
          <a:bodyPr/>
          <a:lstStyle/>
          <a:p>
            <a:r>
              <a:rPr lang="en-US" dirty="0" smtClean="0"/>
              <a:t>Ceramic Containers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85732" y="995424"/>
            <a:ext cx="4676172" cy="4433104"/>
          </a:xfrm>
          <a:prstGeom prst="rect">
            <a:avLst/>
          </a:prstGeom>
          <a:ln>
            <a:noFill/>
          </a:ln>
          <a:effectLst>
            <a:softEdge rad="112500"/>
          </a:effectLst>
        </p:spPr>
      </p:pic>
      <p:sp>
        <p:nvSpPr>
          <p:cNvPr id="5" name="Text Placeholder 4"/>
          <p:cNvSpPr>
            <a:spLocks noGrp="1"/>
          </p:cNvSpPr>
          <p:nvPr>
            <p:ph type="body" sz="half" idx="2"/>
          </p:nvPr>
        </p:nvSpPr>
        <p:spPr>
          <a:xfrm>
            <a:off x="8549640" y="1310023"/>
            <a:ext cx="3200400" cy="4649549"/>
          </a:xfrm>
        </p:spPr>
        <p:txBody>
          <a:bodyPr>
            <a:noAutofit/>
          </a:bodyPr>
          <a:lstStyle/>
          <a:p>
            <a:pPr>
              <a:lnSpc>
                <a:spcPct val="250000"/>
              </a:lnSpc>
            </a:pPr>
            <a:r>
              <a:rPr lang="en-US" sz="1800" b="1" dirty="0" smtClean="0"/>
              <a:t>Clay pots allow for easier </a:t>
            </a:r>
            <a:r>
              <a:rPr lang="en-US" sz="1800" b="1" dirty="0" smtClean="0"/>
              <a:t>evaporation through the container. </a:t>
            </a:r>
            <a:r>
              <a:rPr lang="en-US" sz="1800" b="1" dirty="0" smtClean="0"/>
              <a:t>To avoid evaporation, line the pot with plastic lining. Glazed ceramic is also an option for avoiding evaporation. </a:t>
            </a:r>
            <a:endParaRPr lang="en-US" sz="1800" b="1" dirty="0"/>
          </a:p>
        </p:txBody>
      </p:sp>
    </p:spTree>
    <p:extLst>
      <p:ext uri="{BB962C8B-B14F-4D97-AF65-F5344CB8AC3E}">
        <p14:creationId xmlns:p14="http://schemas.microsoft.com/office/powerpoint/2010/main" val="3906746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326" y="235250"/>
            <a:ext cx="3169643" cy="1609344"/>
          </a:xfrm>
        </p:spPr>
        <p:txBody>
          <a:bodyPr/>
          <a:lstStyle/>
          <a:p>
            <a:r>
              <a:rPr lang="en-US" dirty="0" smtClean="0"/>
              <a:t>Self-watering</a:t>
            </a:r>
            <a:endParaRPr lang="en-US" dirty="0"/>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0050"/>
          <a:stretch/>
        </p:blipFill>
        <p:spPr>
          <a:xfrm>
            <a:off x="114843" y="1844593"/>
            <a:ext cx="4845132" cy="4289843"/>
          </a:xfrm>
          <a:effectLst>
            <a:glow rad="63500">
              <a:schemeClr val="accent2">
                <a:satMod val="175000"/>
                <a:alpha val="40000"/>
              </a:schemeClr>
            </a:glo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967" y="235251"/>
            <a:ext cx="4778360" cy="5899185"/>
          </a:xfrm>
          <a:prstGeom prst="rect">
            <a:avLst/>
          </a:prstGeom>
          <a:effectLst>
            <a:glow rad="63500">
              <a:schemeClr val="accent2">
                <a:satMod val="175000"/>
                <a:alpha val="40000"/>
              </a:schemeClr>
            </a:glo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7397" y="1045029"/>
            <a:ext cx="2117148" cy="5089408"/>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913321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DIY Containers</a:t>
            </a:r>
            <a:endParaRPr lang="en-US" dirty="0"/>
          </a:p>
        </p:txBody>
      </p:sp>
      <p:pic>
        <p:nvPicPr>
          <p:cNvPr id="3" name="Content Placeholder 2"/>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0" b="92347" l="0" r="98980"/>
                    </a14:imgEffect>
                  </a14:imgLayer>
                </a14:imgProps>
              </a:ext>
              <a:ext uri="{28A0092B-C50C-407E-A947-70E740481C1C}">
                <a14:useLocalDpi xmlns:a14="http://schemas.microsoft.com/office/drawing/2010/main" val="0"/>
              </a:ext>
            </a:extLst>
          </a:blip>
          <a:stretch>
            <a:fillRect/>
          </a:stretch>
        </p:blipFill>
        <p:spPr>
          <a:xfrm>
            <a:off x="410092" y="2434733"/>
            <a:ext cx="3247508" cy="3342854"/>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2041" r="99490"/>
                    </a14:imgEffect>
                  </a14:imgLayer>
                </a14:imgProps>
              </a:ext>
              <a:ext uri="{28A0092B-C50C-407E-A947-70E740481C1C}">
                <a14:useLocalDpi xmlns:a14="http://schemas.microsoft.com/office/drawing/2010/main" val="0"/>
              </a:ext>
            </a:extLst>
          </a:blip>
          <a:stretch>
            <a:fillRect/>
          </a:stretch>
        </p:blipFill>
        <p:spPr>
          <a:xfrm>
            <a:off x="4037718" y="2434733"/>
            <a:ext cx="3229253" cy="3069725"/>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6000" b="92111" l="10000" r="93167"/>
                    </a14:imgEffect>
                  </a14:imgLayer>
                </a14:imgProps>
              </a:ext>
              <a:ext uri="{28A0092B-C50C-407E-A947-70E740481C1C}">
                <a14:useLocalDpi xmlns:a14="http://schemas.microsoft.com/office/drawing/2010/main" val="0"/>
              </a:ext>
            </a:extLst>
          </a:blip>
          <a:stretch>
            <a:fillRect/>
          </a:stretch>
        </p:blipFill>
        <p:spPr>
          <a:xfrm>
            <a:off x="7382717" y="819944"/>
            <a:ext cx="3624805" cy="5268339"/>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048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Estimated Cost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9589200"/>
              </p:ext>
            </p:extLst>
          </p:nvPr>
        </p:nvGraphicFramePr>
        <p:xfrm>
          <a:off x="1632648" y="1846737"/>
          <a:ext cx="8932800" cy="3701807"/>
        </p:xfrm>
        <a:graphic>
          <a:graphicData uri="http://schemas.openxmlformats.org/drawingml/2006/table">
            <a:tbl>
              <a:tblPr firstRow="1" bandRow="1">
                <a:tableStyleId>{ED083AE6-46FA-4A59-8FB0-9F97EB10719F}</a:tableStyleId>
              </a:tblPr>
              <a:tblGrid>
                <a:gridCol w="2233200">
                  <a:extLst>
                    <a:ext uri="{9D8B030D-6E8A-4147-A177-3AD203B41FA5}">
                      <a16:colId xmlns:a16="http://schemas.microsoft.com/office/drawing/2014/main" val="2888236268"/>
                    </a:ext>
                  </a:extLst>
                </a:gridCol>
                <a:gridCol w="2233200">
                  <a:extLst>
                    <a:ext uri="{9D8B030D-6E8A-4147-A177-3AD203B41FA5}">
                      <a16:colId xmlns:a16="http://schemas.microsoft.com/office/drawing/2014/main" val="2000633676"/>
                    </a:ext>
                  </a:extLst>
                </a:gridCol>
                <a:gridCol w="2233200">
                  <a:extLst>
                    <a:ext uri="{9D8B030D-6E8A-4147-A177-3AD203B41FA5}">
                      <a16:colId xmlns:a16="http://schemas.microsoft.com/office/drawing/2014/main" val="858471642"/>
                    </a:ext>
                  </a:extLst>
                </a:gridCol>
                <a:gridCol w="2233200">
                  <a:extLst>
                    <a:ext uri="{9D8B030D-6E8A-4147-A177-3AD203B41FA5}">
                      <a16:colId xmlns:a16="http://schemas.microsoft.com/office/drawing/2014/main" val="3045759731"/>
                    </a:ext>
                  </a:extLst>
                </a:gridCol>
              </a:tblGrid>
              <a:tr h="772319">
                <a:tc>
                  <a:txBody>
                    <a:bodyPr/>
                    <a:lstStyle/>
                    <a:p>
                      <a:endParaRPr lang="en-US" dirty="0"/>
                    </a:p>
                  </a:txBody>
                  <a:tcPr anchor="ctr"/>
                </a:tc>
                <a:tc>
                  <a:txBody>
                    <a:bodyPr/>
                    <a:lstStyle/>
                    <a:p>
                      <a:pPr algn="ctr"/>
                      <a:r>
                        <a:rPr lang="en-US" sz="3200" u="sng" dirty="0" smtClean="0"/>
                        <a:t>$</a:t>
                      </a:r>
                      <a:endParaRPr lang="en-US" sz="3200" u="sng" dirty="0"/>
                    </a:p>
                  </a:txBody>
                  <a:tcPr anchor="ctr"/>
                </a:tc>
                <a:tc>
                  <a:txBody>
                    <a:bodyPr/>
                    <a:lstStyle/>
                    <a:p>
                      <a:pPr algn="ctr"/>
                      <a:r>
                        <a:rPr lang="en-US" sz="3200" u="sng" dirty="0" smtClean="0"/>
                        <a:t>$$</a:t>
                      </a:r>
                      <a:endParaRPr lang="en-US" sz="3200" u="sng" dirty="0"/>
                    </a:p>
                  </a:txBody>
                  <a:tcPr anchor="ctr"/>
                </a:tc>
                <a:tc>
                  <a:txBody>
                    <a:bodyPr/>
                    <a:lstStyle/>
                    <a:p>
                      <a:pPr algn="ctr"/>
                      <a:r>
                        <a:rPr lang="en-US" sz="3200" u="sng" dirty="0" smtClean="0"/>
                        <a:t>$$$</a:t>
                      </a:r>
                      <a:endParaRPr lang="en-US" sz="3200" u="sng" dirty="0"/>
                    </a:p>
                  </a:txBody>
                  <a:tcPr anchor="ctr"/>
                </a:tc>
                <a:extLst>
                  <a:ext uri="{0D108BD9-81ED-4DB2-BD59-A6C34878D82A}">
                    <a16:rowId xmlns:a16="http://schemas.microsoft.com/office/drawing/2014/main" val="3218367948"/>
                  </a:ext>
                </a:extLst>
              </a:tr>
              <a:tr h="976496">
                <a:tc>
                  <a:txBody>
                    <a:bodyPr/>
                    <a:lstStyle/>
                    <a:p>
                      <a:pPr algn="ctr"/>
                      <a:r>
                        <a:rPr lang="en-US" sz="2400" b="1" u="sng" dirty="0" smtClean="0"/>
                        <a:t>Wooden Container</a:t>
                      </a:r>
                      <a:endParaRPr lang="en-US" sz="2400" b="1" u="sng" dirty="0"/>
                    </a:p>
                  </a:txBody>
                  <a:tcPr anchor="ctr"/>
                </a:tc>
                <a:tc>
                  <a:txBody>
                    <a:bodyPr/>
                    <a:lstStyle/>
                    <a:p>
                      <a:pPr algn="ctr"/>
                      <a:r>
                        <a:rPr lang="en-US" sz="2400" b="1" dirty="0" smtClean="0"/>
                        <a:t> $15</a:t>
                      </a:r>
                      <a:endParaRPr lang="en-US" sz="2400" b="1" dirty="0"/>
                    </a:p>
                  </a:txBody>
                  <a:tcPr anchor="ctr"/>
                </a:tc>
                <a:tc>
                  <a:txBody>
                    <a:bodyPr/>
                    <a:lstStyle/>
                    <a:p>
                      <a:pPr algn="ctr"/>
                      <a:r>
                        <a:rPr lang="en-US" sz="2400" b="1" dirty="0" smtClean="0"/>
                        <a:t>$25</a:t>
                      </a:r>
                      <a:endParaRPr lang="en-US" sz="2400" b="1" dirty="0"/>
                    </a:p>
                  </a:txBody>
                  <a:tcPr anchor="ctr"/>
                </a:tc>
                <a:tc>
                  <a:txBody>
                    <a:bodyPr/>
                    <a:lstStyle/>
                    <a:p>
                      <a:pPr algn="ctr"/>
                      <a:r>
                        <a:rPr lang="en-US" sz="2400" b="1" dirty="0" smtClean="0"/>
                        <a:t>$70 </a:t>
                      </a:r>
                      <a:endParaRPr lang="en-US" sz="2400" b="1" dirty="0"/>
                    </a:p>
                  </a:txBody>
                  <a:tcPr anchor="ctr"/>
                </a:tc>
                <a:extLst>
                  <a:ext uri="{0D108BD9-81ED-4DB2-BD59-A6C34878D82A}">
                    <a16:rowId xmlns:a16="http://schemas.microsoft.com/office/drawing/2014/main" val="3012180526"/>
                  </a:ext>
                </a:extLst>
              </a:tr>
              <a:tr h="976496">
                <a:tc>
                  <a:txBody>
                    <a:bodyPr/>
                    <a:lstStyle/>
                    <a:p>
                      <a:pPr algn="ctr"/>
                      <a:r>
                        <a:rPr lang="en-US" sz="2400" b="1" u="sng" dirty="0" smtClean="0"/>
                        <a:t>Ceramic Container</a:t>
                      </a:r>
                      <a:endParaRPr lang="en-US" sz="2400" b="1" u="sng" dirty="0"/>
                    </a:p>
                  </a:txBody>
                  <a:tcPr anchor="ctr"/>
                </a:tc>
                <a:tc>
                  <a:txBody>
                    <a:bodyPr/>
                    <a:lstStyle/>
                    <a:p>
                      <a:pPr algn="ctr"/>
                      <a:r>
                        <a:rPr lang="en-US" sz="2400" b="1" dirty="0" smtClean="0"/>
                        <a:t>$7 </a:t>
                      </a:r>
                      <a:endParaRPr lang="en-US" sz="2400" b="1" dirty="0"/>
                    </a:p>
                  </a:txBody>
                  <a:tcPr anchor="ctr"/>
                </a:tc>
                <a:tc>
                  <a:txBody>
                    <a:bodyPr/>
                    <a:lstStyle/>
                    <a:p>
                      <a:pPr algn="ctr"/>
                      <a:r>
                        <a:rPr lang="en-US" sz="2400" b="1" dirty="0" smtClean="0"/>
                        <a:t>$25</a:t>
                      </a:r>
                      <a:r>
                        <a:rPr lang="en-US" sz="2400" b="1" baseline="0" dirty="0" smtClean="0"/>
                        <a:t> </a:t>
                      </a:r>
                      <a:endParaRPr lang="en-US" sz="2400" b="1" dirty="0"/>
                    </a:p>
                  </a:txBody>
                  <a:tcPr anchor="ctr"/>
                </a:tc>
                <a:tc>
                  <a:txBody>
                    <a:bodyPr/>
                    <a:lstStyle/>
                    <a:p>
                      <a:pPr algn="ctr"/>
                      <a:r>
                        <a:rPr lang="en-US" sz="2400" b="1" dirty="0" smtClean="0"/>
                        <a:t>$30</a:t>
                      </a:r>
                      <a:endParaRPr lang="en-US" sz="2400" b="1" dirty="0"/>
                    </a:p>
                  </a:txBody>
                  <a:tcPr anchor="ctr"/>
                </a:tc>
                <a:extLst>
                  <a:ext uri="{0D108BD9-81ED-4DB2-BD59-A6C34878D82A}">
                    <a16:rowId xmlns:a16="http://schemas.microsoft.com/office/drawing/2014/main" val="241174272"/>
                  </a:ext>
                </a:extLst>
              </a:tr>
              <a:tr h="976496">
                <a:tc>
                  <a:txBody>
                    <a:bodyPr/>
                    <a:lstStyle/>
                    <a:p>
                      <a:pPr algn="ctr"/>
                      <a:r>
                        <a:rPr lang="en-US" sz="2400" b="1" u="sng" dirty="0" smtClean="0"/>
                        <a:t>Self-watering Container</a:t>
                      </a:r>
                      <a:endParaRPr lang="en-US" sz="2400" b="1" u="sng" dirty="0"/>
                    </a:p>
                  </a:txBody>
                  <a:tcPr anchor="ctr"/>
                </a:tc>
                <a:tc>
                  <a:txBody>
                    <a:bodyPr/>
                    <a:lstStyle/>
                    <a:p>
                      <a:pPr algn="ctr"/>
                      <a:r>
                        <a:rPr lang="en-US" sz="2400" b="1" dirty="0" smtClean="0"/>
                        <a:t>$11</a:t>
                      </a:r>
                      <a:endParaRPr lang="en-US" sz="2400" b="1" dirty="0"/>
                    </a:p>
                  </a:txBody>
                  <a:tcPr anchor="ctr"/>
                </a:tc>
                <a:tc>
                  <a:txBody>
                    <a:bodyPr/>
                    <a:lstStyle/>
                    <a:p>
                      <a:pPr algn="ctr"/>
                      <a:r>
                        <a:rPr lang="en-US" sz="2400" b="1" dirty="0" smtClean="0"/>
                        <a:t>$54</a:t>
                      </a:r>
                      <a:endParaRPr lang="en-US" sz="2400" b="1" dirty="0"/>
                    </a:p>
                  </a:txBody>
                  <a:tcPr anchor="ctr"/>
                </a:tc>
                <a:tc>
                  <a:txBody>
                    <a:bodyPr/>
                    <a:lstStyle/>
                    <a:p>
                      <a:pPr algn="ctr"/>
                      <a:r>
                        <a:rPr lang="en-US" sz="2400" b="1" dirty="0" smtClean="0"/>
                        <a:t>$140</a:t>
                      </a:r>
                      <a:endParaRPr lang="en-US" sz="2400" b="1" dirty="0"/>
                    </a:p>
                  </a:txBody>
                  <a:tcPr anchor="ctr"/>
                </a:tc>
                <a:extLst>
                  <a:ext uri="{0D108BD9-81ED-4DB2-BD59-A6C34878D82A}">
                    <a16:rowId xmlns:a16="http://schemas.microsoft.com/office/drawing/2014/main" val="2528430710"/>
                  </a:ext>
                </a:extLst>
              </a:tr>
            </a:tbl>
          </a:graphicData>
        </a:graphic>
      </p:graphicFrame>
    </p:spTree>
    <p:extLst>
      <p:ext uri="{BB962C8B-B14F-4D97-AF65-F5344CB8AC3E}">
        <p14:creationId xmlns:p14="http://schemas.microsoft.com/office/powerpoint/2010/main" val="3217121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7514" y="66031"/>
            <a:ext cx="5324123" cy="964140"/>
          </a:xfrm>
        </p:spPr>
        <p:txBody>
          <a:bodyPr/>
          <a:lstStyle/>
          <a:p>
            <a:pPr algn="ctr"/>
            <a:r>
              <a:rPr lang="en-US" sz="6000" dirty="0" smtClean="0">
                <a:effectLst>
                  <a:outerShdw blurRad="38100" dist="38100" dir="2700000" algn="tl">
                    <a:srgbClr val="000000">
                      <a:alpha val="43137"/>
                    </a:srgbClr>
                  </a:outerShdw>
                </a:effectLst>
              </a:rPr>
              <a:t>TOOLS</a:t>
            </a:r>
            <a:r>
              <a:rPr lang="en-US" dirty="0" smtClean="0"/>
              <a:t> </a:t>
            </a:r>
            <a:endParaRPr lang="en-US" dirty="0"/>
          </a:p>
        </p:txBody>
      </p:sp>
      <p:grpSp>
        <p:nvGrpSpPr>
          <p:cNvPr id="16" name="Group 15"/>
          <p:cNvGrpSpPr/>
          <p:nvPr/>
        </p:nvGrpSpPr>
        <p:grpSpPr>
          <a:xfrm>
            <a:off x="806366" y="1011171"/>
            <a:ext cx="2124075" cy="1471840"/>
            <a:chOff x="560130" y="2000439"/>
            <a:chExt cx="2124075" cy="147184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7600" b="100000" l="3200" r="90000"/>
                      </a14:imgEffect>
                    </a14:imgLayer>
                  </a14:imgProps>
                </a:ext>
                <a:ext uri="{28A0092B-C50C-407E-A947-70E740481C1C}">
                  <a14:useLocalDpi xmlns:a14="http://schemas.microsoft.com/office/drawing/2010/main" val="0"/>
                </a:ext>
              </a:extLst>
            </a:blip>
            <a:stretch>
              <a:fillRect/>
            </a:stretch>
          </p:blipFill>
          <p:spPr>
            <a:xfrm rot="866814">
              <a:off x="911293" y="2275368"/>
              <a:ext cx="1196911" cy="119691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60130" y="2000439"/>
              <a:ext cx="2124075" cy="461665"/>
            </a:xfrm>
            <a:prstGeom prst="rect">
              <a:avLst/>
            </a:prstGeom>
            <a:noFill/>
          </p:spPr>
          <p:txBody>
            <a:bodyPr wrap="square" rtlCol="0">
              <a:spAutoFit/>
            </a:bodyPr>
            <a:lstStyle/>
            <a:p>
              <a:r>
                <a:rPr lang="en-US" sz="2400" b="1" u="sng" dirty="0" smtClean="0"/>
                <a:t>Hand Shovel</a:t>
              </a:r>
              <a:endParaRPr lang="en-US" sz="2400" b="1" u="sng" dirty="0"/>
            </a:p>
          </p:txBody>
        </p:sp>
      </p:grpSp>
      <p:grpSp>
        <p:nvGrpSpPr>
          <p:cNvPr id="14" name="Group 13"/>
          <p:cNvGrpSpPr/>
          <p:nvPr/>
        </p:nvGrpSpPr>
        <p:grpSpPr>
          <a:xfrm>
            <a:off x="577767" y="2684818"/>
            <a:ext cx="2581275" cy="1979399"/>
            <a:chOff x="295271" y="3793072"/>
            <a:chExt cx="2581275" cy="1979399"/>
          </a:xfrm>
        </p:grpSpPr>
        <p:sp>
          <p:nvSpPr>
            <p:cNvPr id="11" name="TextBox 10"/>
            <p:cNvSpPr txBox="1"/>
            <p:nvPr/>
          </p:nvSpPr>
          <p:spPr>
            <a:xfrm>
              <a:off x="295271" y="3793072"/>
              <a:ext cx="2581275" cy="461665"/>
            </a:xfrm>
            <a:prstGeom prst="rect">
              <a:avLst/>
            </a:prstGeom>
            <a:noFill/>
          </p:spPr>
          <p:txBody>
            <a:bodyPr wrap="square" rtlCol="0">
              <a:spAutoFit/>
            </a:bodyPr>
            <a:lstStyle/>
            <a:p>
              <a:r>
                <a:rPr lang="en-US" sz="2400" b="1" u="sng" dirty="0" smtClean="0"/>
                <a:t>Hand Cultivator</a:t>
              </a:r>
              <a:endParaRPr lang="en-US" sz="2400" b="1" u="sng" dirty="0"/>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606" b="99394" l="2000" r="98800"/>
                      </a14:imgEffect>
                    </a14:imgLayer>
                  </a14:imgProps>
                </a:ext>
                <a:ext uri="{28A0092B-C50C-407E-A947-70E740481C1C}">
                  <a14:useLocalDpi xmlns:a14="http://schemas.microsoft.com/office/drawing/2010/main" val="0"/>
                </a:ext>
              </a:extLst>
            </a:blip>
            <a:stretch>
              <a:fillRect/>
            </a:stretch>
          </p:blipFill>
          <p:spPr>
            <a:xfrm rot="7628815" flipH="1" flipV="1">
              <a:off x="434244" y="4366232"/>
              <a:ext cx="1694264" cy="1118214"/>
            </a:xfrm>
            <a:prstGeom prst="rect">
              <a:avLst/>
            </a:prstGeom>
            <a:ln>
              <a:noFill/>
            </a:ln>
            <a:effectLst>
              <a:outerShdw blurRad="292100" dist="139700" dir="2700000" algn="tl" rotWithShape="0">
                <a:srgbClr val="333333">
                  <a:alpha val="65000"/>
                </a:srgbClr>
              </a:outerShdw>
            </a:effectLst>
          </p:spPr>
        </p:pic>
      </p:grpSp>
      <p:grpSp>
        <p:nvGrpSpPr>
          <p:cNvPr id="20" name="Group 19"/>
          <p:cNvGrpSpPr/>
          <p:nvPr/>
        </p:nvGrpSpPr>
        <p:grpSpPr>
          <a:xfrm>
            <a:off x="714082" y="4602744"/>
            <a:ext cx="1694777" cy="2016936"/>
            <a:chOff x="442082" y="4534854"/>
            <a:chExt cx="1884729" cy="2132281"/>
          </a:xfrm>
        </p:grpSpPr>
        <p:sp>
          <p:nvSpPr>
            <p:cNvPr id="15" name="TextBox 14"/>
            <p:cNvSpPr txBox="1"/>
            <p:nvPr/>
          </p:nvSpPr>
          <p:spPr>
            <a:xfrm>
              <a:off x="824582" y="4534854"/>
              <a:ext cx="1502229" cy="461665"/>
            </a:xfrm>
            <a:prstGeom prst="rect">
              <a:avLst/>
            </a:prstGeom>
            <a:noFill/>
          </p:spPr>
          <p:txBody>
            <a:bodyPr wrap="square" rtlCol="0">
              <a:spAutoFit/>
            </a:bodyPr>
            <a:lstStyle/>
            <a:p>
              <a:r>
                <a:rPr lang="en-US" sz="2400" b="1" u="sng" dirty="0" smtClean="0"/>
                <a:t>Pruner</a:t>
              </a:r>
              <a:endParaRPr lang="en-US" sz="2400" b="1" u="sng" dirty="0"/>
            </a:p>
          </p:txBody>
        </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10000" b="90000" l="1800" r="97733"/>
                      </a14:imgEffect>
                    </a14:imgLayer>
                  </a14:imgProps>
                </a:ext>
                <a:ext uri="{28A0092B-C50C-407E-A947-70E740481C1C}">
                  <a14:useLocalDpi xmlns:a14="http://schemas.microsoft.com/office/drawing/2010/main" val="0"/>
                </a:ext>
              </a:extLst>
            </a:blip>
            <a:stretch>
              <a:fillRect/>
            </a:stretch>
          </p:blipFill>
          <p:spPr>
            <a:xfrm rot="21101867">
              <a:off x="442082" y="4902808"/>
              <a:ext cx="1806100" cy="1764327"/>
            </a:xfrm>
            <a:prstGeom prst="rect">
              <a:avLst/>
            </a:prstGeom>
            <a:ln>
              <a:noFill/>
            </a:ln>
            <a:effectLst>
              <a:outerShdw blurRad="292100" dist="139700" dir="2700000" algn="tl" rotWithShape="0">
                <a:srgbClr val="333333">
                  <a:alpha val="65000"/>
                </a:srgbClr>
              </a:outerShdw>
            </a:effectLst>
          </p:spPr>
        </p:pic>
      </p:grpSp>
      <p:sp>
        <p:nvSpPr>
          <p:cNvPr id="21" name="TextBox 20"/>
          <p:cNvSpPr txBox="1"/>
          <p:nvPr/>
        </p:nvSpPr>
        <p:spPr>
          <a:xfrm>
            <a:off x="4441371" y="1011171"/>
            <a:ext cx="2435290" cy="461665"/>
          </a:xfrm>
          <a:prstGeom prst="rect">
            <a:avLst/>
          </a:prstGeom>
          <a:noFill/>
        </p:spPr>
        <p:txBody>
          <a:bodyPr wrap="square" rtlCol="0">
            <a:spAutoFit/>
          </a:bodyPr>
          <a:lstStyle/>
          <a:p>
            <a:r>
              <a:rPr lang="en-US" sz="2400" b="1" u="sng" dirty="0" smtClean="0"/>
              <a:t>Garden Gloves</a:t>
            </a:r>
            <a:endParaRPr lang="en-US" sz="2400" b="1" u="sng" dirty="0"/>
          </a:p>
        </p:txBody>
      </p:sp>
      <p:sp>
        <p:nvSpPr>
          <p:cNvPr id="22" name="TextBox 21"/>
          <p:cNvSpPr txBox="1"/>
          <p:nvPr/>
        </p:nvSpPr>
        <p:spPr>
          <a:xfrm>
            <a:off x="4643152" y="2661157"/>
            <a:ext cx="2220685" cy="461665"/>
          </a:xfrm>
          <a:prstGeom prst="rect">
            <a:avLst/>
          </a:prstGeom>
          <a:noFill/>
        </p:spPr>
        <p:txBody>
          <a:bodyPr wrap="square" rtlCol="0">
            <a:spAutoFit/>
          </a:bodyPr>
          <a:lstStyle/>
          <a:p>
            <a:r>
              <a:rPr lang="en-US" sz="2400" b="1" u="sng" dirty="0" smtClean="0"/>
              <a:t>Watering Can</a:t>
            </a:r>
            <a:endParaRPr lang="en-US" sz="2400" b="1" u="sng" dirty="0"/>
          </a:p>
        </p:txBody>
      </p:sp>
      <p:sp>
        <p:nvSpPr>
          <p:cNvPr id="23" name="TextBox 22"/>
          <p:cNvSpPr txBox="1"/>
          <p:nvPr/>
        </p:nvSpPr>
        <p:spPr>
          <a:xfrm>
            <a:off x="4707224" y="4590258"/>
            <a:ext cx="2164702" cy="461665"/>
          </a:xfrm>
          <a:prstGeom prst="rect">
            <a:avLst/>
          </a:prstGeom>
          <a:noFill/>
        </p:spPr>
        <p:txBody>
          <a:bodyPr wrap="square" rtlCol="0">
            <a:spAutoFit/>
          </a:bodyPr>
          <a:lstStyle/>
          <a:p>
            <a:r>
              <a:rPr lang="en-US" sz="2400" b="1" u="sng" dirty="0" smtClean="0"/>
              <a:t>Kneeling Pad</a:t>
            </a:r>
            <a:endParaRPr lang="en-US" sz="2400" b="1" u="sng" dirty="0"/>
          </a:p>
        </p:txBody>
      </p:sp>
      <p:sp>
        <p:nvSpPr>
          <p:cNvPr id="24" name="TextBox 23"/>
          <p:cNvSpPr txBox="1"/>
          <p:nvPr/>
        </p:nvSpPr>
        <p:spPr>
          <a:xfrm>
            <a:off x="8509519" y="1011171"/>
            <a:ext cx="2836506" cy="461665"/>
          </a:xfrm>
          <a:prstGeom prst="rect">
            <a:avLst/>
          </a:prstGeom>
          <a:noFill/>
        </p:spPr>
        <p:txBody>
          <a:bodyPr wrap="square" rtlCol="0">
            <a:spAutoFit/>
          </a:bodyPr>
          <a:lstStyle/>
          <a:p>
            <a:r>
              <a:rPr lang="en-US" sz="2400" b="1" u="sng" dirty="0" smtClean="0"/>
              <a:t>Micro-tip Scissors</a:t>
            </a:r>
            <a:endParaRPr lang="en-US" sz="2400" b="1" u="sng" dirty="0"/>
          </a:p>
        </p:txBody>
      </p:sp>
      <p:sp>
        <p:nvSpPr>
          <p:cNvPr id="25" name="TextBox 24"/>
          <p:cNvSpPr txBox="1"/>
          <p:nvPr/>
        </p:nvSpPr>
        <p:spPr>
          <a:xfrm>
            <a:off x="8770776" y="2684294"/>
            <a:ext cx="2313992" cy="461665"/>
          </a:xfrm>
          <a:prstGeom prst="rect">
            <a:avLst/>
          </a:prstGeom>
          <a:noFill/>
        </p:spPr>
        <p:txBody>
          <a:bodyPr wrap="square" rtlCol="0">
            <a:spAutoFit/>
          </a:bodyPr>
          <a:lstStyle/>
          <a:p>
            <a:r>
              <a:rPr lang="en-US" sz="2400" b="1" u="sng" dirty="0" smtClean="0"/>
              <a:t>Plant Support</a:t>
            </a:r>
            <a:endParaRPr lang="en-US" sz="2400" b="1" u="sng" dirty="0"/>
          </a:p>
        </p:txBody>
      </p:sp>
      <p:sp>
        <p:nvSpPr>
          <p:cNvPr id="26" name="TextBox 25"/>
          <p:cNvSpPr txBox="1"/>
          <p:nvPr/>
        </p:nvSpPr>
        <p:spPr>
          <a:xfrm>
            <a:off x="8934061" y="4590259"/>
            <a:ext cx="1987421" cy="461665"/>
          </a:xfrm>
          <a:prstGeom prst="rect">
            <a:avLst/>
          </a:prstGeom>
          <a:noFill/>
        </p:spPr>
        <p:txBody>
          <a:bodyPr wrap="square" rtlCol="0">
            <a:spAutoFit/>
          </a:bodyPr>
          <a:lstStyle/>
          <a:p>
            <a:r>
              <a:rPr lang="en-US" sz="2400" b="1" u="sng" dirty="0" smtClean="0"/>
              <a:t>Plant Labels</a:t>
            </a:r>
            <a:endParaRPr lang="en-US" sz="2400" b="1" u="sng" dirty="0"/>
          </a:p>
        </p:txBody>
      </p:sp>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backgroundRemoval t="2400" b="96000" l="6400" r="92000"/>
                    </a14:imgEffect>
                  </a14:imgLayer>
                </a14:imgProps>
              </a:ext>
              <a:ext uri="{28A0092B-C50C-407E-A947-70E740481C1C}">
                <a14:useLocalDpi xmlns:a14="http://schemas.microsoft.com/office/drawing/2010/main" val="0"/>
              </a:ext>
            </a:extLst>
          </a:blip>
          <a:stretch>
            <a:fillRect/>
          </a:stretch>
        </p:blipFill>
        <p:spPr>
          <a:xfrm rot="12368527" flipH="1">
            <a:off x="9106496" y="1225569"/>
            <a:ext cx="1642550" cy="1642550"/>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0000" b="94000" l="7200" r="92400"/>
                    </a14:imgEffect>
                  </a14:imgLayer>
                </a14:imgProps>
              </a:ext>
              <a:ext uri="{28A0092B-C50C-407E-A947-70E740481C1C}">
                <a14:useLocalDpi xmlns:a14="http://schemas.microsoft.com/office/drawing/2010/main" val="0"/>
              </a:ext>
            </a:extLst>
          </a:blip>
          <a:stretch>
            <a:fillRect/>
          </a:stretch>
        </p:blipFill>
        <p:spPr>
          <a:xfrm>
            <a:off x="9059538" y="4917004"/>
            <a:ext cx="1736466" cy="1736466"/>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13">
            <a:extLst>
              <a:ext uri="{BEBA8EAE-BF5A-486C-A8C5-ECC9F3942E4B}">
                <a14:imgProps xmlns:a14="http://schemas.microsoft.com/office/drawing/2010/main">
                  <a14:imgLayer r:embed="rId14">
                    <a14:imgEffect>
                      <a14:backgroundRemoval t="400" b="100000" l="9220" r="100000"/>
                    </a14:imgEffect>
                  </a14:imgLayer>
                </a14:imgProps>
              </a:ext>
              <a:ext uri="{28A0092B-C50C-407E-A947-70E740481C1C}">
                <a14:useLocalDpi xmlns:a14="http://schemas.microsoft.com/office/drawing/2010/main" val="0"/>
              </a:ext>
            </a:extLst>
          </a:blip>
          <a:stretch>
            <a:fillRect/>
          </a:stretch>
        </p:blipFill>
        <p:spPr>
          <a:xfrm rot="15458276">
            <a:off x="5124211" y="4789177"/>
            <a:ext cx="1261247" cy="2236254"/>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15">
            <a:duotone>
              <a:prstClr val="black"/>
              <a:schemeClr val="accent6">
                <a:tint val="45000"/>
                <a:satMod val="400000"/>
              </a:schemeClr>
            </a:duotone>
            <a:extLst>
              <a:ext uri="{BEBA8EAE-BF5A-486C-A8C5-ECC9F3942E4B}">
                <a14:imgProps xmlns:a14="http://schemas.microsoft.com/office/drawing/2010/main">
                  <a14:imgLayer r:embed="rId16">
                    <a14:imgEffect>
                      <a14:backgroundRemoval t="10000" b="90000" l="2667" r="95000"/>
                    </a14:imgEffect>
                  </a14:imgLayer>
                </a14:imgProps>
              </a:ext>
              <a:ext uri="{28A0092B-C50C-407E-A947-70E740481C1C}">
                <a14:useLocalDpi xmlns:a14="http://schemas.microsoft.com/office/drawing/2010/main" val="0"/>
              </a:ext>
            </a:extLst>
          </a:blip>
          <a:stretch>
            <a:fillRect/>
          </a:stretch>
        </p:blipFill>
        <p:spPr>
          <a:xfrm rot="650350">
            <a:off x="4028826" y="3030033"/>
            <a:ext cx="1350166" cy="1350166"/>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17">
            <a:extLst>
              <a:ext uri="{BEBA8EAE-BF5A-486C-A8C5-ECC9F3942E4B}">
                <a14:imgProps xmlns:a14="http://schemas.microsoft.com/office/drawing/2010/main">
                  <a14:imgLayer r:embed="rId18">
                    <a14:imgEffect>
                      <a14:backgroundRemoval t="10000" b="90000" l="4750" r="96625"/>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1097875">
            <a:off x="5513951" y="3184909"/>
            <a:ext cx="1574095" cy="1574095"/>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19">
            <a:extLst>
              <a:ext uri="{BEBA8EAE-BF5A-486C-A8C5-ECC9F3942E4B}">
                <a14:imgProps xmlns:a14="http://schemas.microsoft.com/office/drawing/2010/main">
                  <a14:imgLayer r:embed="rId20">
                    <a14:imgEffect>
                      <a14:backgroundRemoval t="0" b="98494" l="0" r="99778"/>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356459" y="1551646"/>
            <a:ext cx="1397035" cy="1030701"/>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21">
            <a:extLst>
              <a:ext uri="{BEBA8EAE-BF5A-486C-A8C5-ECC9F3942E4B}">
                <a14:imgProps xmlns:a14="http://schemas.microsoft.com/office/drawing/2010/main">
                  <a14:imgLayer r:embed="rId22">
                    <a14:imgEffect>
                      <a14:backgroundRemoval t="5408" b="96429" l="1000" r="97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rot="20280610">
            <a:off x="5913515" y="1450229"/>
            <a:ext cx="1012500" cy="1417500"/>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23">
            <a:extLst>
              <a:ext uri="{BEBA8EAE-BF5A-486C-A8C5-ECC9F3942E4B}">
                <a14:imgProps xmlns:a14="http://schemas.microsoft.com/office/drawing/2010/main">
                  <a14:imgLayer r:embed="rId24">
                    <a14:imgEffect>
                      <a14:backgroundRemoval t="4429" b="97143" l="3000" r="90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9469673" y="3228925"/>
            <a:ext cx="916196" cy="1282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2097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685800" y="1947672"/>
            <a:ext cx="10058400" cy="4050792"/>
          </a:xfrm>
        </p:spPr>
        <p:txBody>
          <a:bodyPr>
            <a:normAutofit/>
          </a:bodyPr>
          <a:lstStyle/>
          <a:p>
            <a:r>
              <a:rPr lang="en-US" dirty="0" smtClean="0"/>
              <a:t>Sunlight &amp; Temperature</a:t>
            </a:r>
          </a:p>
          <a:p>
            <a:r>
              <a:rPr lang="en-US" dirty="0" smtClean="0"/>
              <a:t>Soil</a:t>
            </a:r>
          </a:p>
          <a:p>
            <a:r>
              <a:rPr lang="en-US" dirty="0" smtClean="0"/>
              <a:t>Water</a:t>
            </a:r>
          </a:p>
          <a:p>
            <a:r>
              <a:rPr lang="en-US" dirty="0" smtClean="0"/>
              <a:t>Fertilizer</a:t>
            </a:r>
          </a:p>
          <a:p>
            <a:r>
              <a:rPr lang="en-US" dirty="0" smtClean="0"/>
              <a:t>Drainage</a:t>
            </a:r>
            <a:endParaRPr lang="en-US" dirty="0" smtClean="0"/>
          </a:p>
          <a:p>
            <a:r>
              <a:rPr lang="en-US" dirty="0" smtClean="0"/>
              <a:t>Container</a:t>
            </a:r>
          </a:p>
          <a:p>
            <a:r>
              <a:rPr lang="en-US" dirty="0" smtClean="0"/>
              <a:t>Plants</a:t>
            </a:r>
          </a:p>
          <a:p>
            <a:r>
              <a:rPr lang="en-US" dirty="0" smtClean="0"/>
              <a:t>Tools</a:t>
            </a:r>
            <a:endParaRPr lang="en-US" dirty="0" smtClean="0"/>
          </a:p>
          <a:p>
            <a:r>
              <a:rPr lang="en-US" dirty="0" smtClean="0"/>
              <a:t>Benefits/Disadvantages</a:t>
            </a:r>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924" y="752383"/>
            <a:ext cx="4636324" cy="4636324"/>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944976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169" y="256454"/>
            <a:ext cx="11364749" cy="6126852"/>
          </a:xfrm>
        </p:spPr>
        <p:txBody>
          <a:bodyPr>
            <a:normAutofit/>
          </a:bodyPr>
          <a:lstStyle/>
          <a:p>
            <a:pPr marL="0" indent="0">
              <a:lnSpc>
                <a:spcPct val="200000"/>
              </a:lnSpc>
              <a:buNone/>
            </a:pPr>
            <a:r>
              <a:rPr lang="en-US" b="1" dirty="0" smtClean="0"/>
              <a:t> </a:t>
            </a:r>
            <a:r>
              <a:rPr lang="en-US" b="1" u="sng" dirty="0" smtClean="0"/>
              <a:t>Hand Shovel: </a:t>
            </a:r>
            <a:r>
              <a:rPr lang="en-US" dirty="0" smtClean="0"/>
              <a:t>Carbon Steel, Iron, Steel </a:t>
            </a:r>
          </a:p>
          <a:p>
            <a:pPr marL="0" indent="0">
              <a:lnSpc>
                <a:spcPct val="200000"/>
              </a:lnSpc>
              <a:buNone/>
            </a:pPr>
            <a:r>
              <a:rPr lang="en-US" b="1" u="sng" dirty="0" smtClean="0"/>
              <a:t>Hand Cultivator: </a:t>
            </a:r>
            <a:r>
              <a:rPr lang="en-US" dirty="0" smtClean="0"/>
              <a:t>Strong Metal</a:t>
            </a:r>
            <a:r>
              <a:rPr lang="en-US" b="1" dirty="0" smtClean="0"/>
              <a:t> </a:t>
            </a:r>
          </a:p>
          <a:p>
            <a:pPr marL="0" indent="0">
              <a:lnSpc>
                <a:spcPct val="200000"/>
              </a:lnSpc>
              <a:buNone/>
            </a:pPr>
            <a:r>
              <a:rPr lang="en-US" b="1" u="sng" dirty="0" smtClean="0"/>
              <a:t>Pruner: </a:t>
            </a:r>
            <a:r>
              <a:rPr lang="en-US" dirty="0" smtClean="0"/>
              <a:t>Sharp Blades, Rust Resistant, locking mechanism</a:t>
            </a:r>
          </a:p>
          <a:p>
            <a:pPr marL="0" indent="0">
              <a:lnSpc>
                <a:spcPct val="200000"/>
              </a:lnSpc>
              <a:buNone/>
            </a:pPr>
            <a:r>
              <a:rPr lang="en-US" b="1" dirty="0" smtClean="0"/>
              <a:t> </a:t>
            </a:r>
            <a:r>
              <a:rPr lang="en-US" b="1" u="sng" dirty="0" smtClean="0"/>
              <a:t>Gardening Gloves: </a:t>
            </a:r>
            <a:r>
              <a:rPr lang="en-US" dirty="0" smtClean="0"/>
              <a:t>Inexpensive bulk or </a:t>
            </a:r>
            <a:r>
              <a:rPr lang="en-US" dirty="0" smtClean="0"/>
              <a:t>one </a:t>
            </a:r>
            <a:r>
              <a:rPr lang="en-US" dirty="0" smtClean="0"/>
              <a:t>expensive pair</a:t>
            </a:r>
          </a:p>
          <a:p>
            <a:pPr marL="0" indent="0">
              <a:lnSpc>
                <a:spcPct val="200000"/>
              </a:lnSpc>
              <a:buNone/>
            </a:pPr>
            <a:r>
              <a:rPr lang="en-US" b="1" dirty="0" smtClean="0"/>
              <a:t> </a:t>
            </a:r>
            <a:r>
              <a:rPr lang="en-US" b="1" u="sng" dirty="0" smtClean="0"/>
              <a:t>Watering Can: </a:t>
            </a:r>
            <a:r>
              <a:rPr lang="en-US" dirty="0" smtClean="0"/>
              <a:t>1-3 gallons, long reach spout</a:t>
            </a:r>
          </a:p>
          <a:p>
            <a:pPr marL="0" indent="0">
              <a:lnSpc>
                <a:spcPct val="200000"/>
              </a:lnSpc>
              <a:buNone/>
            </a:pPr>
            <a:r>
              <a:rPr lang="en-US" b="1" u="sng" dirty="0" smtClean="0"/>
              <a:t>Kneeling Pad: </a:t>
            </a:r>
            <a:r>
              <a:rPr lang="en-US" dirty="0" smtClean="0"/>
              <a:t>Flexible, water-proof, sponge-like/foam board. </a:t>
            </a:r>
          </a:p>
          <a:p>
            <a:pPr marL="0" indent="0">
              <a:lnSpc>
                <a:spcPct val="200000"/>
              </a:lnSpc>
              <a:buNone/>
            </a:pPr>
            <a:r>
              <a:rPr lang="en-US" b="1" u="sng" dirty="0" smtClean="0"/>
              <a:t>Plant Support: </a:t>
            </a:r>
            <a:r>
              <a:rPr lang="en-US" dirty="0"/>
              <a:t>T</a:t>
            </a:r>
            <a:r>
              <a:rPr lang="en-US" dirty="0" smtClean="0"/>
              <a:t>ies and twine</a:t>
            </a:r>
          </a:p>
          <a:p>
            <a:pPr marL="0" indent="0">
              <a:lnSpc>
                <a:spcPct val="200000"/>
              </a:lnSpc>
              <a:buNone/>
            </a:pPr>
            <a:r>
              <a:rPr lang="en-US" b="1" dirty="0" smtClean="0"/>
              <a:t> </a:t>
            </a:r>
            <a:r>
              <a:rPr lang="en-US" b="1" u="sng" dirty="0" smtClean="0"/>
              <a:t>Plant Labels: </a:t>
            </a:r>
            <a:r>
              <a:rPr lang="en-US" dirty="0" smtClean="0"/>
              <a:t>Water-proof, long-lasting</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647833">
            <a:off x="10404149" y="5151114"/>
            <a:ext cx="1661467" cy="1706136"/>
          </a:xfrm>
          <a:prstGeom prst="rect">
            <a:avLst/>
          </a:prstGeom>
        </p:spPr>
      </p:pic>
    </p:spTree>
    <p:extLst>
      <p:ext uri="{BB962C8B-B14F-4D97-AF65-F5344CB8AC3E}">
        <p14:creationId xmlns:p14="http://schemas.microsoft.com/office/powerpoint/2010/main" val="1820461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265" y="5430416"/>
            <a:ext cx="8462492" cy="1246756"/>
          </a:xfrm>
        </p:spPr>
        <p:txBody>
          <a:bodyPr/>
          <a:lstStyle/>
          <a:p>
            <a:r>
              <a:rPr lang="en-US" dirty="0" smtClean="0"/>
              <a:t>Tips </a:t>
            </a:r>
            <a:endParaRPr lang="en-US" dirty="0"/>
          </a:p>
        </p:txBody>
      </p:sp>
      <p:sp>
        <p:nvSpPr>
          <p:cNvPr id="3" name="Text Placeholder 2"/>
          <p:cNvSpPr>
            <a:spLocks noGrp="1"/>
          </p:cNvSpPr>
          <p:nvPr>
            <p:ph type="body" idx="1"/>
          </p:nvPr>
        </p:nvSpPr>
        <p:spPr>
          <a:xfrm>
            <a:off x="2190175" y="346854"/>
            <a:ext cx="9052560" cy="4254573"/>
          </a:xfrm>
        </p:spPr>
        <p:txBody>
          <a:bodyPr>
            <a:normAutofit lnSpcReduction="10000"/>
          </a:bodyPr>
          <a:lstStyle/>
          <a:p>
            <a:pPr marL="342900" indent="-342900">
              <a:lnSpc>
                <a:spcPct val="200000"/>
              </a:lnSpc>
              <a:buFont typeface="Arial" panose="020B0604020202020204" pitchFamily="34" charset="0"/>
              <a:buChar char="•"/>
            </a:pPr>
            <a:r>
              <a:rPr lang="en-US" b="1" dirty="0" smtClean="0"/>
              <a:t>Clean hand tools after each use</a:t>
            </a:r>
          </a:p>
          <a:p>
            <a:pPr marL="342900" indent="-342900">
              <a:lnSpc>
                <a:spcPct val="200000"/>
              </a:lnSpc>
              <a:buFont typeface="Arial" panose="020B0604020202020204" pitchFamily="34" charset="0"/>
              <a:buChar char="•"/>
            </a:pPr>
            <a:r>
              <a:rPr lang="en-US" b="1" dirty="0" smtClean="0"/>
              <a:t>Sanitize hand tools once a month with sanitizing wipes or soak in bleach for 10 minutes</a:t>
            </a:r>
          </a:p>
          <a:p>
            <a:pPr marL="342900" indent="-342900">
              <a:lnSpc>
                <a:spcPct val="200000"/>
              </a:lnSpc>
              <a:buFont typeface="Arial" panose="020B0604020202020204" pitchFamily="34" charset="0"/>
              <a:buChar char="•"/>
            </a:pPr>
            <a:r>
              <a:rPr lang="en-US" b="1" dirty="0" smtClean="0"/>
              <a:t>Wipe scissors and pruner, </a:t>
            </a:r>
            <a:r>
              <a:rPr lang="en-US" b="1" dirty="0" smtClean="0"/>
              <a:t>occasionally.</a:t>
            </a:r>
          </a:p>
          <a:p>
            <a:pPr marL="342900" indent="-342900">
              <a:lnSpc>
                <a:spcPct val="200000"/>
              </a:lnSpc>
              <a:buFont typeface="Arial" panose="020B0604020202020204" pitchFamily="34" charset="0"/>
              <a:buChar char="•"/>
            </a:pPr>
            <a:r>
              <a:rPr lang="en-US" b="1" dirty="0" smtClean="0"/>
              <a:t>Store </a:t>
            </a:r>
            <a:r>
              <a:rPr lang="en-US" b="1" dirty="0" smtClean="0"/>
              <a:t>tools where they will be protected from environmental elements</a:t>
            </a:r>
          </a:p>
          <a:p>
            <a:pPr marL="342900" indent="-342900">
              <a:lnSpc>
                <a:spcPct val="200000"/>
              </a:lnSpc>
              <a:buFont typeface="Arial" panose="020B0604020202020204" pitchFamily="34" charset="0"/>
              <a:buChar char="•"/>
            </a:pPr>
            <a:r>
              <a:rPr lang="en-US" b="1" dirty="0" smtClean="0"/>
              <a:t>You can use an old outdoor throw pillow for a kneeling pad </a:t>
            </a:r>
          </a:p>
          <a:p>
            <a:endParaRPr lang="en-US" dirty="0" smtClean="0"/>
          </a:p>
          <a:p>
            <a:endParaRPr lang="en-US"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276" l="2069" r="98276"/>
                    </a14:imgEffect>
                  </a14:imgLayer>
                </a14:imgProps>
              </a:ext>
              <a:ext uri="{28A0092B-C50C-407E-A947-70E740481C1C}">
                <a14:useLocalDpi xmlns:a14="http://schemas.microsoft.com/office/drawing/2010/main" val="0"/>
              </a:ext>
            </a:extLst>
          </a:blip>
          <a:stretch>
            <a:fillRect/>
          </a:stretch>
        </p:blipFill>
        <p:spPr>
          <a:xfrm>
            <a:off x="9377310" y="5049968"/>
            <a:ext cx="2762250" cy="1657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0842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418813"/>
          </a:xfrm>
        </p:spPr>
        <p:txBody>
          <a:bodyPr/>
          <a:lstStyle/>
          <a:p>
            <a:pPr algn="ctr"/>
            <a:r>
              <a:rPr lang="en-US" dirty="0" smtClean="0"/>
              <a:t>Estimated Cost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6921502"/>
              </p:ext>
            </p:extLst>
          </p:nvPr>
        </p:nvGraphicFramePr>
        <p:xfrm>
          <a:off x="628664" y="1752525"/>
          <a:ext cx="10940768" cy="4494366"/>
        </p:xfrm>
        <a:graphic>
          <a:graphicData uri="http://schemas.openxmlformats.org/drawingml/2006/table">
            <a:tbl>
              <a:tblPr firstRow="1" bandRow="1">
                <a:tableStyleId>{ED083AE6-46FA-4A59-8FB0-9F97EB10719F}</a:tableStyleId>
              </a:tblPr>
              <a:tblGrid>
                <a:gridCol w="2735192">
                  <a:extLst>
                    <a:ext uri="{9D8B030D-6E8A-4147-A177-3AD203B41FA5}">
                      <a16:colId xmlns:a16="http://schemas.microsoft.com/office/drawing/2014/main" val="648769612"/>
                    </a:ext>
                  </a:extLst>
                </a:gridCol>
                <a:gridCol w="2735192">
                  <a:extLst>
                    <a:ext uri="{9D8B030D-6E8A-4147-A177-3AD203B41FA5}">
                      <a16:colId xmlns:a16="http://schemas.microsoft.com/office/drawing/2014/main" val="2609362502"/>
                    </a:ext>
                  </a:extLst>
                </a:gridCol>
                <a:gridCol w="2735192">
                  <a:extLst>
                    <a:ext uri="{9D8B030D-6E8A-4147-A177-3AD203B41FA5}">
                      <a16:colId xmlns:a16="http://schemas.microsoft.com/office/drawing/2014/main" val="98448316"/>
                    </a:ext>
                  </a:extLst>
                </a:gridCol>
                <a:gridCol w="2735192">
                  <a:extLst>
                    <a:ext uri="{9D8B030D-6E8A-4147-A177-3AD203B41FA5}">
                      <a16:colId xmlns:a16="http://schemas.microsoft.com/office/drawing/2014/main" val="2138141111"/>
                    </a:ext>
                  </a:extLst>
                </a:gridCol>
              </a:tblGrid>
              <a:tr h="442430">
                <a:tc>
                  <a:txBody>
                    <a:bodyPr/>
                    <a:lstStyle/>
                    <a:p>
                      <a:endParaRPr lang="en-US" dirty="0"/>
                    </a:p>
                  </a:txBody>
                  <a:tcPr anchor="ctr"/>
                </a:tc>
                <a:tc>
                  <a:txBody>
                    <a:bodyPr/>
                    <a:lstStyle/>
                    <a:p>
                      <a:pPr algn="ctr"/>
                      <a:r>
                        <a:rPr lang="en-US" sz="2400" u="sng" dirty="0" smtClean="0"/>
                        <a:t>$</a:t>
                      </a:r>
                      <a:endParaRPr lang="en-US" sz="2400" u="sng" dirty="0"/>
                    </a:p>
                  </a:txBody>
                  <a:tcPr anchor="ctr"/>
                </a:tc>
                <a:tc>
                  <a:txBody>
                    <a:bodyPr/>
                    <a:lstStyle/>
                    <a:p>
                      <a:pPr algn="ctr"/>
                      <a:r>
                        <a:rPr lang="en-US" sz="2400" u="sng" dirty="0" smtClean="0"/>
                        <a:t>$$</a:t>
                      </a:r>
                      <a:endParaRPr lang="en-US" sz="2400" u="sng" dirty="0"/>
                    </a:p>
                  </a:txBody>
                  <a:tcPr anchor="ctr"/>
                </a:tc>
                <a:tc>
                  <a:txBody>
                    <a:bodyPr/>
                    <a:lstStyle/>
                    <a:p>
                      <a:pPr algn="ctr"/>
                      <a:r>
                        <a:rPr lang="en-US" sz="2400" u="sng" dirty="0" smtClean="0"/>
                        <a:t>$$$</a:t>
                      </a:r>
                      <a:endParaRPr lang="en-US" sz="2400" u="sng" dirty="0"/>
                    </a:p>
                  </a:txBody>
                  <a:tcPr anchor="ctr"/>
                </a:tc>
                <a:extLst>
                  <a:ext uri="{0D108BD9-81ED-4DB2-BD59-A6C34878D82A}">
                    <a16:rowId xmlns:a16="http://schemas.microsoft.com/office/drawing/2014/main" val="881526304"/>
                  </a:ext>
                </a:extLst>
              </a:tr>
              <a:tr h="448574">
                <a:tc>
                  <a:txBody>
                    <a:bodyPr/>
                    <a:lstStyle/>
                    <a:p>
                      <a:pPr algn="ctr"/>
                      <a:r>
                        <a:rPr lang="en-US" b="1" u="sng" dirty="0" smtClean="0"/>
                        <a:t>Hand Shovel</a:t>
                      </a:r>
                      <a:endParaRPr lang="en-US" b="1" u="sng" dirty="0"/>
                    </a:p>
                  </a:txBody>
                  <a:tcPr anchor="ctr"/>
                </a:tc>
                <a:tc>
                  <a:txBody>
                    <a:bodyPr/>
                    <a:lstStyle/>
                    <a:p>
                      <a:pPr algn="ctr"/>
                      <a:r>
                        <a:rPr lang="en-US" b="1" dirty="0" smtClean="0"/>
                        <a:t>$5</a:t>
                      </a:r>
                      <a:endParaRPr lang="en-US" b="1" dirty="0"/>
                    </a:p>
                  </a:txBody>
                  <a:tcPr anchor="ctr"/>
                </a:tc>
                <a:tc>
                  <a:txBody>
                    <a:bodyPr/>
                    <a:lstStyle/>
                    <a:p>
                      <a:pPr algn="ctr"/>
                      <a:r>
                        <a:rPr lang="en-US" b="1" dirty="0" smtClean="0"/>
                        <a:t>$10</a:t>
                      </a:r>
                      <a:endParaRPr lang="en-US" b="1" dirty="0"/>
                    </a:p>
                  </a:txBody>
                  <a:tcPr anchor="ctr"/>
                </a:tc>
                <a:tc>
                  <a:txBody>
                    <a:bodyPr/>
                    <a:lstStyle/>
                    <a:p>
                      <a:pPr algn="ctr"/>
                      <a:r>
                        <a:rPr lang="en-US" b="1" dirty="0" smtClean="0"/>
                        <a:t>$25</a:t>
                      </a:r>
                      <a:endParaRPr lang="en-US" b="1" dirty="0"/>
                    </a:p>
                  </a:txBody>
                  <a:tcPr anchor="ctr"/>
                </a:tc>
                <a:extLst>
                  <a:ext uri="{0D108BD9-81ED-4DB2-BD59-A6C34878D82A}">
                    <a16:rowId xmlns:a16="http://schemas.microsoft.com/office/drawing/2014/main" val="1573997027"/>
                  </a:ext>
                </a:extLst>
              </a:tr>
              <a:tr h="448574">
                <a:tc>
                  <a:txBody>
                    <a:bodyPr/>
                    <a:lstStyle/>
                    <a:p>
                      <a:pPr algn="ctr"/>
                      <a:r>
                        <a:rPr lang="en-US" b="1" u="sng" dirty="0" smtClean="0"/>
                        <a:t>Hand Cultivator</a:t>
                      </a:r>
                      <a:endParaRPr lang="en-US" b="1" u="sng" dirty="0"/>
                    </a:p>
                  </a:txBody>
                  <a:tcPr anchor="ctr"/>
                </a:tc>
                <a:tc>
                  <a:txBody>
                    <a:bodyPr/>
                    <a:lstStyle/>
                    <a:p>
                      <a:pPr algn="ctr"/>
                      <a:r>
                        <a:rPr lang="en-US" b="1" dirty="0" smtClean="0"/>
                        <a:t>$11</a:t>
                      </a:r>
                      <a:endParaRPr lang="en-US" b="1" dirty="0"/>
                    </a:p>
                  </a:txBody>
                  <a:tcPr anchor="ctr"/>
                </a:tc>
                <a:tc>
                  <a:txBody>
                    <a:bodyPr/>
                    <a:lstStyle/>
                    <a:p>
                      <a:pPr algn="ctr"/>
                      <a:r>
                        <a:rPr lang="en-US" b="1" dirty="0" smtClean="0"/>
                        <a:t>$20</a:t>
                      </a:r>
                      <a:endParaRPr lang="en-US" b="1" dirty="0"/>
                    </a:p>
                  </a:txBody>
                  <a:tcPr anchor="ctr"/>
                </a:tc>
                <a:tc>
                  <a:txBody>
                    <a:bodyPr/>
                    <a:lstStyle/>
                    <a:p>
                      <a:pPr algn="ctr"/>
                      <a:r>
                        <a:rPr lang="en-US" b="1" dirty="0" smtClean="0"/>
                        <a:t>$30</a:t>
                      </a:r>
                      <a:endParaRPr lang="en-US" b="1" dirty="0"/>
                    </a:p>
                  </a:txBody>
                  <a:tcPr anchor="ctr"/>
                </a:tc>
                <a:extLst>
                  <a:ext uri="{0D108BD9-81ED-4DB2-BD59-A6C34878D82A}">
                    <a16:rowId xmlns:a16="http://schemas.microsoft.com/office/drawing/2014/main" val="431269645"/>
                  </a:ext>
                </a:extLst>
              </a:tr>
              <a:tr h="448574">
                <a:tc>
                  <a:txBody>
                    <a:bodyPr/>
                    <a:lstStyle/>
                    <a:p>
                      <a:pPr algn="ctr"/>
                      <a:r>
                        <a:rPr lang="en-US" b="1" u="sng" dirty="0" smtClean="0"/>
                        <a:t>Pruner</a:t>
                      </a:r>
                      <a:endParaRPr lang="en-US" b="1" u="sng" dirty="0"/>
                    </a:p>
                  </a:txBody>
                  <a:tcPr anchor="ctr"/>
                </a:tc>
                <a:tc>
                  <a:txBody>
                    <a:bodyPr/>
                    <a:lstStyle/>
                    <a:p>
                      <a:pPr algn="ctr"/>
                      <a:r>
                        <a:rPr lang="en-US" b="1" dirty="0" smtClean="0"/>
                        <a:t>$4</a:t>
                      </a:r>
                      <a:endParaRPr lang="en-US" b="1" dirty="0"/>
                    </a:p>
                  </a:txBody>
                  <a:tcPr anchor="ctr"/>
                </a:tc>
                <a:tc>
                  <a:txBody>
                    <a:bodyPr/>
                    <a:lstStyle/>
                    <a:p>
                      <a:pPr algn="ctr"/>
                      <a:r>
                        <a:rPr lang="en-US" b="1" dirty="0" smtClean="0"/>
                        <a:t>$10</a:t>
                      </a:r>
                      <a:endParaRPr lang="en-US" b="1" dirty="0"/>
                    </a:p>
                  </a:txBody>
                  <a:tcPr anchor="ctr"/>
                </a:tc>
                <a:tc>
                  <a:txBody>
                    <a:bodyPr/>
                    <a:lstStyle/>
                    <a:p>
                      <a:pPr algn="ctr"/>
                      <a:r>
                        <a:rPr lang="en-US" b="1" dirty="0" smtClean="0"/>
                        <a:t>$50</a:t>
                      </a:r>
                      <a:endParaRPr lang="en-US" b="1" dirty="0"/>
                    </a:p>
                  </a:txBody>
                  <a:tcPr anchor="ctr"/>
                </a:tc>
                <a:extLst>
                  <a:ext uri="{0D108BD9-81ED-4DB2-BD59-A6C34878D82A}">
                    <a16:rowId xmlns:a16="http://schemas.microsoft.com/office/drawing/2014/main" val="652196250"/>
                  </a:ext>
                </a:extLst>
              </a:tr>
              <a:tr h="448574">
                <a:tc>
                  <a:txBody>
                    <a:bodyPr/>
                    <a:lstStyle/>
                    <a:p>
                      <a:pPr algn="ctr"/>
                      <a:r>
                        <a:rPr lang="en-US" b="1" u="sng" dirty="0" smtClean="0"/>
                        <a:t>Garden Gloves</a:t>
                      </a:r>
                      <a:endParaRPr lang="en-US" b="1" u="sng" dirty="0"/>
                    </a:p>
                  </a:txBody>
                  <a:tcPr anchor="ctr"/>
                </a:tc>
                <a:tc>
                  <a:txBody>
                    <a:bodyPr/>
                    <a:lstStyle/>
                    <a:p>
                      <a:pPr algn="ctr"/>
                      <a:r>
                        <a:rPr lang="en-US" b="1" dirty="0" smtClean="0"/>
                        <a:t>$2</a:t>
                      </a:r>
                      <a:endParaRPr lang="en-US" b="1" dirty="0"/>
                    </a:p>
                  </a:txBody>
                  <a:tcPr anchor="ctr"/>
                </a:tc>
                <a:tc>
                  <a:txBody>
                    <a:bodyPr/>
                    <a:lstStyle/>
                    <a:p>
                      <a:pPr algn="ctr"/>
                      <a:r>
                        <a:rPr lang="en-US" b="1" dirty="0" smtClean="0"/>
                        <a:t>$13</a:t>
                      </a:r>
                      <a:endParaRPr lang="en-US" b="1" dirty="0"/>
                    </a:p>
                  </a:txBody>
                  <a:tcPr anchor="ctr"/>
                </a:tc>
                <a:tc>
                  <a:txBody>
                    <a:bodyPr/>
                    <a:lstStyle/>
                    <a:p>
                      <a:pPr algn="ctr"/>
                      <a:r>
                        <a:rPr lang="en-US" b="1" dirty="0" smtClean="0"/>
                        <a:t>$30</a:t>
                      </a:r>
                      <a:endParaRPr lang="en-US" b="1" dirty="0"/>
                    </a:p>
                  </a:txBody>
                  <a:tcPr anchor="ctr"/>
                </a:tc>
                <a:extLst>
                  <a:ext uri="{0D108BD9-81ED-4DB2-BD59-A6C34878D82A}">
                    <a16:rowId xmlns:a16="http://schemas.microsoft.com/office/drawing/2014/main" val="691099704"/>
                  </a:ext>
                </a:extLst>
              </a:tr>
              <a:tr h="448574">
                <a:tc>
                  <a:txBody>
                    <a:bodyPr/>
                    <a:lstStyle/>
                    <a:p>
                      <a:pPr algn="ctr"/>
                      <a:r>
                        <a:rPr lang="en-US" b="1" u="sng" dirty="0" smtClean="0"/>
                        <a:t>Watering Can</a:t>
                      </a:r>
                      <a:endParaRPr lang="en-US" b="1" u="sng" dirty="0"/>
                    </a:p>
                  </a:txBody>
                  <a:tcPr anchor="ctr"/>
                </a:tc>
                <a:tc>
                  <a:txBody>
                    <a:bodyPr/>
                    <a:lstStyle/>
                    <a:p>
                      <a:pPr algn="ctr"/>
                      <a:r>
                        <a:rPr lang="en-US" b="1" dirty="0" smtClean="0"/>
                        <a:t>$7</a:t>
                      </a:r>
                      <a:endParaRPr lang="en-US" b="1" dirty="0"/>
                    </a:p>
                  </a:txBody>
                  <a:tcPr anchor="ctr"/>
                </a:tc>
                <a:tc>
                  <a:txBody>
                    <a:bodyPr/>
                    <a:lstStyle/>
                    <a:p>
                      <a:pPr algn="ctr"/>
                      <a:r>
                        <a:rPr lang="en-US" b="1" dirty="0" smtClean="0"/>
                        <a:t>$15</a:t>
                      </a:r>
                      <a:endParaRPr lang="en-US" b="1" dirty="0"/>
                    </a:p>
                  </a:txBody>
                  <a:tcPr anchor="ctr"/>
                </a:tc>
                <a:tc>
                  <a:txBody>
                    <a:bodyPr/>
                    <a:lstStyle/>
                    <a:p>
                      <a:pPr algn="ctr"/>
                      <a:r>
                        <a:rPr lang="en-US" b="1" dirty="0" smtClean="0"/>
                        <a:t>$35</a:t>
                      </a:r>
                      <a:endParaRPr lang="en-US" b="1" dirty="0"/>
                    </a:p>
                  </a:txBody>
                  <a:tcPr anchor="ctr"/>
                </a:tc>
                <a:extLst>
                  <a:ext uri="{0D108BD9-81ED-4DB2-BD59-A6C34878D82A}">
                    <a16:rowId xmlns:a16="http://schemas.microsoft.com/office/drawing/2014/main" val="2600814531"/>
                  </a:ext>
                </a:extLst>
              </a:tr>
              <a:tr h="448574">
                <a:tc>
                  <a:txBody>
                    <a:bodyPr/>
                    <a:lstStyle/>
                    <a:p>
                      <a:pPr algn="ctr"/>
                      <a:r>
                        <a:rPr lang="en-US" b="1" u="sng" dirty="0" smtClean="0"/>
                        <a:t>Kneeling Pad</a:t>
                      </a:r>
                      <a:endParaRPr lang="en-US" b="1" u="sng" dirty="0"/>
                    </a:p>
                  </a:txBody>
                  <a:tcPr anchor="ctr"/>
                </a:tc>
                <a:tc>
                  <a:txBody>
                    <a:bodyPr/>
                    <a:lstStyle/>
                    <a:p>
                      <a:pPr algn="ctr"/>
                      <a:r>
                        <a:rPr lang="en-US" b="1" dirty="0" smtClean="0"/>
                        <a:t>$4</a:t>
                      </a:r>
                      <a:endParaRPr lang="en-US" b="1" dirty="0"/>
                    </a:p>
                  </a:txBody>
                  <a:tcPr anchor="ctr"/>
                </a:tc>
                <a:tc>
                  <a:txBody>
                    <a:bodyPr/>
                    <a:lstStyle/>
                    <a:p>
                      <a:pPr algn="ctr"/>
                      <a:r>
                        <a:rPr lang="en-US" b="1" dirty="0" smtClean="0"/>
                        <a:t>$11</a:t>
                      </a:r>
                      <a:endParaRPr lang="en-US" b="1" dirty="0"/>
                    </a:p>
                  </a:txBody>
                  <a:tcPr anchor="ctr"/>
                </a:tc>
                <a:tc>
                  <a:txBody>
                    <a:bodyPr/>
                    <a:lstStyle/>
                    <a:p>
                      <a:pPr algn="ctr"/>
                      <a:r>
                        <a:rPr lang="en-US" b="1" dirty="0" smtClean="0"/>
                        <a:t>$20</a:t>
                      </a:r>
                      <a:endParaRPr lang="en-US" b="1" dirty="0"/>
                    </a:p>
                  </a:txBody>
                  <a:tcPr anchor="ctr"/>
                </a:tc>
                <a:extLst>
                  <a:ext uri="{0D108BD9-81ED-4DB2-BD59-A6C34878D82A}">
                    <a16:rowId xmlns:a16="http://schemas.microsoft.com/office/drawing/2014/main" val="1263190872"/>
                  </a:ext>
                </a:extLst>
              </a:tr>
              <a:tr h="448574">
                <a:tc>
                  <a:txBody>
                    <a:bodyPr/>
                    <a:lstStyle/>
                    <a:p>
                      <a:pPr algn="ctr"/>
                      <a:r>
                        <a:rPr lang="en-US" b="1" u="sng" dirty="0" smtClean="0"/>
                        <a:t>Micro-tip Scissors</a:t>
                      </a:r>
                    </a:p>
                  </a:txBody>
                  <a:tcPr anchor="ctr"/>
                </a:tc>
                <a:tc>
                  <a:txBody>
                    <a:bodyPr/>
                    <a:lstStyle/>
                    <a:p>
                      <a:pPr algn="ctr"/>
                      <a:r>
                        <a:rPr lang="en-US" b="1" dirty="0" smtClean="0"/>
                        <a:t>$9</a:t>
                      </a:r>
                      <a:endParaRPr lang="en-US" b="1" dirty="0"/>
                    </a:p>
                  </a:txBody>
                  <a:tcPr anchor="ctr"/>
                </a:tc>
                <a:tc>
                  <a:txBody>
                    <a:bodyPr/>
                    <a:lstStyle/>
                    <a:p>
                      <a:pPr algn="ctr"/>
                      <a:r>
                        <a:rPr lang="en-US" b="1" dirty="0" smtClean="0"/>
                        <a:t>$16</a:t>
                      </a:r>
                      <a:endParaRPr lang="en-US" b="1" dirty="0"/>
                    </a:p>
                  </a:txBody>
                  <a:tcPr anchor="ctr"/>
                </a:tc>
                <a:tc>
                  <a:txBody>
                    <a:bodyPr/>
                    <a:lstStyle/>
                    <a:p>
                      <a:pPr algn="ctr"/>
                      <a:r>
                        <a:rPr lang="en-US" b="1" dirty="0" smtClean="0"/>
                        <a:t>$26</a:t>
                      </a:r>
                      <a:endParaRPr lang="en-US" b="1" dirty="0"/>
                    </a:p>
                  </a:txBody>
                  <a:tcPr anchor="ctr"/>
                </a:tc>
                <a:extLst>
                  <a:ext uri="{0D108BD9-81ED-4DB2-BD59-A6C34878D82A}">
                    <a16:rowId xmlns:a16="http://schemas.microsoft.com/office/drawing/2014/main" val="1592143350"/>
                  </a:ext>
                </a:extLst>
              </a:tr>
              <a:tr h="448574">
                <a:tc>
                  <a:txBody>
                    <a:bodyPr/>
                    <a:lstStyle/>
                    <a:p>
                      <a:pPr algn="ctr"/>
                      <a:r>
                        <a:rPr lang="en-US" b="1" u="sng" dirty="0" smtClean="0"/>
                        <a:t>Plant Support</a:t>
                      </a:r>
                      <a:endParaRPr lang="en-US" b="1" u="sng" dirty="0"/>
                    </a:p>
                  </a:txBody>
                  <a:tcPr anchor="ctr"/>
                </a:tc>
                <a:tc>
                  <a:txBody>
                    <a:bodyPr/>
                    <a:lstStyle/>
                    <a:p>
                      <a:pPr algn="ctr"/>
                      <a:r>
                        <a:rPr lang="en-US" b="1" dirty="0" smtClean="0"/>
                        <a:t>$4</a:t>
                      </a:r>
                      <a:endParaRPr lang="en-US" b="1" dirty="0"/>
                    </a:p>
                  </a:txBody>
                  <a:tcPr anchor="ctr"/>
                </a:tc>
                <a:tc>
                  <a:txBody>
                    <a:bodyPr/>
                    <a:lstStyle/>
                    <a:p>
                      <a:pPr algn="ctr"/>
                      <a:r>
                        <a:rPr lang="en-US" b="1" dirty="0" smtClean="0"/>
                        <a:t>$20</a:t>
                      </a:r>
                      <a:endParaRPr lang="en-US" b="1" dirty="0"/>
                    </a:p>
                  </a:txBody>
                  <a:tcPr anchor="ctr"/>
                </a:tc>
                <a:tc>
                  <a:txBody>
                    <a:bodyPr/>
                    <a:lstStyle/>
                    <a:p>
                      <a:pPr algn="ctr"/>
                      <a:r>
                        <a:rPr lang="en-US" b="1" dirty="0" smtClean="0"/>
                        <a:t>$35</a:t>
                      </a:r>
                      <a:endParaRPr lang="en-US" b="1" dirty="0"/>
                    </a:p>
                  </a:txBody>
                  <a:tcPr anchor="ctr"/>
                </a:tc>
                <a:extLst>
                  <a:ext uri="{0D108BD9-81ED-4DB2-BD59-A6C34878D82A}">
                    <a16:rowId xmlns:a16="http://schemas.microsoft.com/office/drawing/2014/main" val="452991015"/>
                  </a:ext>
                </a:extLst>
              </a:tr>
              <a:tr h="448574">
                <a:tc>
                  <a:txBody>
                    <a:bodyPr/>
                    <a:lstStyle/>
                    <a:p>
                      <a:pPr algn="ctr"/>
                      <a:r>
                        <a:rPr lang="en-US" b="1" u="sng" dirty="0" smtClean="0"/>
                        <a:t>Plant Labels</a:t>
                      </a:r>
                      <a:endParaRPr lang="en-US" b="1" u="sng" dirty="0"/>
                    </a:p>
                  </a:txBody>
                  <a:tcPr anchor="ctr"/>
                </a:tc>
                <a:tc>
                  <a:txBody>
                    <a:bodyPr/>
                    <a:lstStyle/>
                    <a:p>
                      <a:pPr algn="ctr"/>
                      <a:r>
                        <a:rPr lang="en-US" b="1" dirty="0" smtClean="0"/>
                        <a:t>$3</a:t>
                      </a:r>
                      <a:endParaRPr lang="en-US" b="1" dirty="0"/>
                    </a:p>
                  </a:txBody>
                  <a:tcPr anchor="ctr"/>
                </a:tc>
                <a:tc>
                  <a:txBody>
                    <a:bodyPr/>
                    <a:lstStyle/>
                    <a:p>
                      <a:pPr algn="ctr"/>
                      <a:r>
                        <a:rPr lang="en-US" b="1" dirty="0" smtClean="0"/>
                        <a:t>$7</a:t>
                      </a:r>
                      <a:endParaRPr lang="en-US" b="1" dirty="0"/>
                    </a:p>
                  </a:txBody>
                  <a:tcPr anchor="ctr"/>
                </a:tc>
                <a:tc>
                  <a:txBody>
                    <a:bodyPr/>
                    <a:lstStyle/>
                    <a:p>
                      <a:pPr algn="ctr"/>
                      <a:r>
                        <a:rPr lang="en-US" b="1" dirty="0" smtClean="0"/>
                        <a:t>$13</a:t>
                      </a:r>
                      <a:endParaRPr lang="en-US" b="1" dirty="0"/>
                    </a:p>
                  </a:txBody>
                  <a:tcPr anchor="ctr"/>
                </a:tc>
                <a:extLst>
                  <a:ext uri="{0D108BD9-81ED-4DB2-BD59-A6C34878D82A}">
                    <a16:rowId xmlns:a16="http://schemas.microsoft.com/office/drawing/2014/main" val="712958559"/>
                  </a:ext>
                </a:extLst>
              </a:tr>
            </a:tbl>
          </a:graphicData>
        </a:graphic>
      </p:graphicFrame>
    </p:spTree>
    <p:extLst>
      <p:ext uri="{BB962C8B-B14F-4D97-AF65-F5344CB8AC3E}">
        <p14:creationId xmlns:p14="http://schemas.microsoft.com/office/powerpoint/2010/main" val="564221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266" y="0"/>
            <a:ext cx="10058400" cy="1609344"/>
          </a:xfrm>
        </p:spPr>
        <p:txBody>
          <a:bodyPr/>
          <a:lstStyle/>
          <a:p>
            <a:r>
              <a:rPr lang="en-US" dirty="0" smtClean="0"/>
              <a:t>Seeds/Seedlings</a:t>
            </a:r>
            <a:endParaRPr lang="en-US" dirty="0"/>
          </a:p>
        </p:txBody>
      </p:sp>
      <p:sp>
        <p:nvSpPr>
          <p:cNvPr id="3" name="Content Placeholder 2"/>
          <p:cNvSpPr>
            <a:spLocks noGrp="1"/>
          </p:cNvSpPr>
          <p:nvPr>
            <p:ph idx="1"/>
          </p:nvPr>
        </p:nvSpPr>
        <p:spPr>
          <a:xfrm>
            <a:off x="735138" y="1227357"/>
            <a:ext cx="10058400" cy="3618963"/>
          </a:xfrm>
        </p:spPr>
        <p:txBody>
          <a:bodyPr>
            <a:normAutofit fontScale="92500"/>
          </a:bodyPr>
          <a:lstStyle/>
          <a:p>
            <a:pPr>
              <a:lnSpc>
                <a:spcPct val="200000"/>
              </a:lnSpc>
            </a:pPr>
            <a:r>
              <a:rPr lang="en-US" sz="2400" dirty="0" smtClean="0"/>
              <a:t>Seeds are less expensive </a:t>
            </a:r>
            <a:r>
              <a:rPr lang="en-US" sz="2400" dirty="0" smtClean="0"/>
              <a:t>but can be </a:t>
            </a:r>
            <a:r>
              <a:rPr lang="en-US" sz="2400" dirty="0" smtClean="0"/>
              <a:t>unpredictable.</a:t>
            </a:r>
          </a:p>
          <a:p>
            <a:pPr>
              <a:lnSpc>
                <a:spcPct val="200000"/>
              </a:lnSpc>
            </a:pPr>
            <a:r>
              <a:rPr lang="en-US" sz="2400" dirty="0" smtClean="0"/>
              <a:t>Seedlings are more </a:t>
            </a:r>
            <a:r>
              <a:rPr lang="en-US" sz="2400" dirty="0" smtClean="0"/>
              <a:t>expensive </a:t>
            </a:r>
            <a:r>
              <a:rPr lang="en-US" sz="2400" dirty="0" smtClean="0"/>
              <a:t>but have a higher survival rate</a:t>
            </a:r>
            <a:r>
              <a:rPr lang="en-US" sz="2400" dirty="0" smtClean="0"/>
              <a:t>.</a:t>
            </a:r>
          </a:p>
          <a:p>
            <a:pPr>
              <a:lnSpc>
                <a:spcPct val="200000"/>
              </a:lnSpc>
            </a:pPr>
            <a:endParaRPr lang="en-US" sz="2400" dirty="0"/>
          </a:p>
          <a:p>
            <a:pPr>
              <a:lnSpc>
                <a:spcPct val="110000"/>
              </a:lnSpc>
            </a:pPr>
            <a:r>
              <a:rPr lang="en-US" sz="2400" dirty="0"/>
              <a:t>If you started your seeds inside, you’ll have to harden off your seeds. Start by taking your container outside each, during calm weather, for an hour. </a:t>
            </a:r>
          </a:p>
          <a:p>
            <a:pPr marL="0" indent="0" algn="ctr">
              <a:lnSpc>
                <a:spcPct val="200000"/>
              </a:lnSpc>
              <a:buNone/>
            </a:pP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21459" b="69528" l="4630" r="93519"/>
                    </a14:imgEffect>
                  </a14:imgLayer>
                </a14:imgProps>
              </a:ext>
              <a:ext uri="{28A0092B-C50C-407E-A947-70E740481C1C}">
                <a14:useLocalDpi xmlns:a14="http://schemas.microsoft.com/office/drawing/2010/main" val="0"/>
              </a:ext>
            </a:extLst>
          </a:blip>
          <a:stretch>
            <a:fillRect/>
          </a:stretch>
        </p:blipFill>
        <p:spPr>
          <a:xfrm>
            <a:off x="5794731" y="4641905"/>
            <a:ext cx="2057400" cy="22193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5">
                    <a14:imgEffect>
                      <a14:backgroundRemoval t="9442" b="89700" l="52778" r="71759"/>
                    </a14:imgEffect>
                  </a14:imgLayer>
                </a14:imgProps>
              </a:ext>
              <a:ext uri="{28A0092B-C50C-407E-A947-70E740481C1C}">
                <a14:useLocalDpi xmlns:a14="http://schemas.microsoft.com/office/drawing/2010/main" val="0"/>
              </a:ext>
            </a:extLst>
          </a:blip>
          <a:stretch>
            <a:fillRect/>
          </a:stretch>
        </p:blipFill>
        <p:spPr>
          <a:xfrm>
            <a:off x="5288511" y="4638673"/>
            <a:ext cx="2057400" cy="2219325"/>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5">
                    <a14:imgEffect>
                      <a14:backgroundRemoval t="36910" b="64378" l="35185" r="55556"/>
                    </a14:imgEffect>
                  </a14:imgLayer>
                </a14:imgProps>
              </a:ext>
              <a:ext uri="{28A0092B-C50C-407E-A947-70E740481C1C}">
                <a14:useLocalDpi xmlns:a14="http://schemas.microsoft.com/office/drawing/2010/main" val="0"/>
              </a:ext>
            </a:extLst>
          </a:blip>
          <a:stretch>
            <a:fillRect/>
          </a:stretch>
        </p:blipFill>
        <p:spPr>
          <a:xfrm>
            <a:off x="4782291" y="4635441"/>
            <a:ext cx="1964095" cy="22193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extLst>
              <a:ext uri="{BEBA8EAE-BF5A-486C-A8C5-ECC9F3942E4B}">
                <a14:imgProps xmlns:a14="http://schemas.microsoft.com/office/drawing/2010/main">
                  <a14:imgLayer r:embed="rId5">
                    <a14:imgEffect>
                      <a14:backgroundRemoval t="44635" b="64378" l="19444" r="39352"/>
                    </a14:imgEffect>
                  </a14:imgLayer>
                </a14:imgProps>
              </a:ext>
              <a:ext uri="{28A0092B-C50C-407E-A947-70E740481C1C}">
                <a14:useLocalDpi xmlns:a14="http://schemas.microsoft.com/office/drawing/2010/main" val="0"/>
              </a:ext>
            </a:extLst>
          </a:blip>
          <a:stretch>
            <a:fillRect/>
          </a:stretch>
        </p:blipFill>
        <p:spPr>
          <a:xfrm>
            <a:off x="4182766" y="4641905"/>
            <a:ext cx="2057400" cy="2219325"/>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5">
                    <a14:imgEffect>
                      <a14:backgroundRemoval t="41631" b="66524" l="6019" r="19907"/>
                    </a14:imgEffect>
                  </a14:imgLayer>
                </a14:imgProps>
              </a:ext>
              <a:ext uri="{28A0092B-C50C-407E-A947-70E740481C1C}">
                <a14:useLocalDpi xmlns:a14="http://schemas.microsoft.com/office/drawing/2010/main" val="0"/>
              </a:ext>
            </a:extLst>
          </a:blip>
          <a:stretch>
            <a:fillRect/>
          </a:stretch>
        </p:blipFill>
        <p:spPr>
          <a:xfrm>
            <a:off x="3700445" y="4648370"/>
            <a:ext cx="2244187" cy="2219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7554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blip>
          <a:srcRect/>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37412" y="438912"/>
            <a:ext cx="10058400" cy="1609344"/>
          </a:xfrm>
        </p:spPr>
        <p:txBody>
          <a:bodyPr>
            <a:normAutofit/>
          </a:bodyPr>
          <a:lstStyle/>
          <a:p>
            <a:pPr algn="ctr"/>
            <a:r>
              <a:rPr lang="en-US" sz="4400" dirty="0" smtClean="0"/>
              <a:t>Advantages vs. Disadvantages</a:t>
            </a:r>
            <a:endParaRPr lang="en-US" sz="4400" dirty="0"/>
          </a:p>
        </p:txBody>
      </p:sp>
      <p:sp>
        <p:nvSpPr>
          <p:cNvPr id="6" name="Text Placeholder 5"/>
          <p:cNvSpPr>
            <a:spLocks noGrp="1"/>
          </p:cNvSpPr>
          <p:nvPr>
            <p:ph type="body" idx="1"/>
          </p:nvPr>
        </p:nvSpPr>
        <p:spPr>
          <a:xfrm>
            <a:off x="811732" y="1749860"/>
            <a:ext cx="4754880" cy="640080"/>
          </a:xfrm>
        </p:spPr>
        <p:txBody>
          <a:bodyPr/>
          <a:lstStyle/>
          <a:p>
            <a:pPr algn="ctr"/>
            <a:r>
              <a:rPr lang="en-US" u="sng" dirty="0" smtClean="0">
                <a:solidFill>
                  <a:schemeClr val="accent2">
                    <a:lumMod val="50000"/>
                  </a:schemeClr>
                </a:solidFill>
              </a:rPr>
              <a:t>Advantages</a:t>
            </a:r>
            <a:endParaRPr lang="en-US" u="sng" dirty="0">
              <a:solidFill>
                <a:schemeClr val="accent2">
                  <a:lumMod val="50000"/>
                </a:schemeClr>
              </a:solidFill>
            </a:endParaRPr>
          </a:p>
        </p:txBody>
      </p:sp>
      <p:sp>
        <p:nvSpPr>
          <p:cNvPr id="7" name="Content Placeholder 6"/>
          <p:cNvSpPr>
            <a:spLocks noGrp="1"/>
          </p:cNvSpPr>
          <p:nvPr>
            <p:ph sz="half" idx="2"/>
          </p:nvPr>
        </p:nvSpPr>
        <p:spPr>
          <a:xfrm>
            <a:off x="811732" y="2512169"/>
            <a:ext cx="4754880" cy="3291840"/>
          </a:xfrm>
        </p:spPr>
        <p:txBody>
          <a:bodyPr/>
          <a:lstStyle/>
          <a:p>
            <a:r>
              <a:rPr lang="en-US" dirty="0" smtClean="0"/>
              <a:t>Great for gardeners with limited space</a:t>
            </a:r>
          </a:p>
          <a:p>
            <a:r>
              <a:rPr lang="en-US" dirty="0" smtClean="0"/>
              <a:t>Grow all year around</a:t>
            </a:r>
          </a:p>
          <a:p>
            <a:r>
              <a:rPr lang="en-US" dirty="0" smtClean="0"/>
              <a:t>Less weeding</a:t>
            </a:r>
          </a:p>
          <a:p>
            <a:r>
              <a:rPr lang="en-US" dirty="0" smtClean="0"/>
              <a:t>Garden in urban areas</a:t>
            </a:r>
          </a:p>
          <a:p>
            <a:r>
              <a:rPr lang="en-US" dirty="0" smtClean="0"/>
              <a:t>Save money on fresh produce </a:t>
            </a:r>
          </a:p>
          <a:p>
            <a:r>
              <a:rPr lang="en-US" dirty="0" smtClean="0"/>
              <a:t>Recycle old containers</a:t>
            </a:r>
          </a:p>
          <a:p>
            <a:r>
              <a:rPr lang="en-US" dirty="0" smtClean="0"/>
              <a:t>Reduces waste </a:t>
            </a:r>
            <a:endParaRPr lang="en-US" dirty="0"/>
          </a:p>
        </p:txBody>
      </p:sp>
      <p:sp>
        <p:nvSpPr>
          <p:cNvPr id="8" name="Text Placeholder 7"/>
          <p:cNvSpPr>
            <a:spLocks noGrp="1"/>
          </p:cNvSpPr>
          <p:nvPr>
            <p:ph type="body" sz="quarter" idx="3"/>
          </p:nvPr>
        </p:nvSpPr>
        <p:spPr>
          <a:xfrm>
            <a:off x="6364224" y="1640133"/>
            <a:ext cx="4754880" cy="640080"/>
          </a:xfrm>
        </p:spPr>
        <p:txBody>
          <a:bodyPr/>
          <a:lstStyle/>
          <a:p>
            <a:pPr algn="ctr"/>
            <a:r>
              <a:rPr lang="en-US" u="sng" dirty="0" smtClean="0">
                <a:solidFill>
                  <a:schemeClr val="accent2">
                    <a:lumMod val="50000"/>
                  </a:schemeClr>
                </a:solidFill>
              </a:rPr>
              <a:t>Disadvantages</a:t>
            </a:r>
            <a:endParaRPr lang="en-US" u="sng" dirty="0">
              <a:solidFill>
                <a:schemeClr val="accent2">
                  <a:lumMod val="50000"/>
                </a:schemeClr>
              </a:solidFill>
            </a:endParaRPr>
          </a:p>
        </p:txBody>
      </p:sp>
      <p:sp>
        <p:nvSpPr>
          <p:cNvPr id="9" name="Content Placeholder 8"/>
          <p:cNvSpPr>
            <a:spLocks noGrp="1"/>
          </p:cNvSpPr>
          <p:nvPr>
            <p:ph sz="quarter" idx="4"/>
          </p:nvPr>
        </p:nvSpPr>
        <p:spPr>
          <a:xfrm>
            <a:off x="6364224" y="2512169"/>
            <a:ext cx="4754880" cy="3291840"/>
          </a:xfrm>
        </p:spPr>
        <p:txBody>
          <a:bodyPr/>
          <a:lstStyle/>
          <a:p>
            <a:r>
              <a:rPr lang="en-US" dirty="0" smtClean="0"/>
              <a:t>Must watch soil moisture more closely</a:t>
            </a:r>
          </a:p>
          <a:p>
            <a:r>
              <a:rPr lang="en-US" dirty="0" smtClean="0"/>
              <a:t>Must keep adding fertilizer throughout growing season</a:t>
            </a:r>
          </a:p>
          <a:p>
            <a:r>
              <a:rPr lang="en-US" dirty="0" smtClean="0"/>
              <a:t>Root rot more likely to happen</a:t>
            </a:r>
          </a:p>
          <a:p>
            <a:r>
              <a:rPr lang="en-US" dirty="0" smtClean="0"/>
              <a:t>Can be costly to start up</a:t>
            </a:r>
          </a:p>
          <a:p>
            <a:endParaRPr lang="en-US" dirty="0" smtClean="0"/>
          </a:p>
          <a:p>
            <a:endParaRPr lang="en-US" dirty="0"/>
          </a:p>
        </p:txBody>
      </p:sp>
    </p:spTree>
    <p:extLst>
      <p:ext uri="{BB962C8B-B14F-4D97-AF65-F5344CB8AC3E}">
        <p14:creationId xmlns:p14="http://schemas.microsoft.com/office/powerpoint/2010/main" val="779531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0058400" cy="1609344"/>
          </a:xfrm>
        </p:spPr>
        <p:txBody>
          <a:bodyPr/>
          <a:lstStyle/>
          <a:p>
            <a:pPr algn="ctr"/>
            <a:r>
              <a:rPr lang="en-US" dirty="0" smtClean="0"/>
              <a:t>Over All Estimated Costs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1700191"/>
              </p:ext>
            </p:extLst>
          </p:nvPr>
        </p:nvGraphicFramePr>
        <p:xfrm>
          <a:off x="815856" y="1411547"/>
          <a:ext cx="10566384" cy="5221609"/>
        </p:xfrm>
        <a:graphic>
          <a:graphicData uri="http://schemas.openxmlformats.org/drawingml/2006/table">
            <a:tbl>
              <a:tblPr firstRow="1" bandRow="1">
                <a:tableStyleId>{ED083AE6-46FA-4A59-8FB0-9F97EB10719F}</a:tableStyleId>
              </a:tblPr>
              <a:tblGrid>
                <a:gridCol w="2641596">
                  <a:extLst>
                    <a:ext uri="{9D8B030D-6E8A-4147-A177-3AD203B41FA5}">
                      <a16:colId xmlns:a16="http://schemas.microsoft.com/office/drawing/2014/main" val="1140527868"/>
                    </a:ext>
                  </a:extLst>
                </a:gridCol>
                <a:gridCol w="2641596">
                  <a:extLst>
                    <a:ext uri="{9D8B030D-6E8A-4147-A177-3AD203B41FA5}">
                      <a16:colId xmlns:a16="http://schemas.microsoft.com/office/drawing/2014/main" val="1180426084"/>
                    </a:ext>
                  </a:extLst>
                </a:gridCol>
                <a:gridCol w="2641596">
                  <a:extLst>
                    <a:ext uri="{9D8B030D-6E8A-4147-A177-3AD203B41FA5}">
                      <a16:colId xmlns:a16="http://schemas.microsoft.com/office/drawing/2014/main" val="419481834"/>
                    </a:ext>
                  </a:extLst>
                </a:gridCol>
                <a:gridCol w="2641596">
                  <a:extLst>
                    <a:ext uri="{9D8B030D-6E8A-4147-A177-3AD203B41FA5}">
                      <a16:colId xmlns:a16="http://schemas.microsoft.com/office/drawing/2014/main" val="3466998515"/>
                    </a:ext>
                  </a:extLst>
                </a:gridCol>
              </a:tblGrid>
              <a:tr h="719154">
                <a:tc>
                  <a:txBody>
                    <a:bodyPr/>
                    <a:lstStyle/>
                    <a:p>
                      <a:pPr algn="ctr"/>
                      <a:endParaRPr lang="en-US" sz="2000" dirty="0"/>
                    </a:p>
                  </a:txBody>
                  <a:tcPr anchor="ctr"/>
                </a:tc>
                <a:tc>
                  <a:txBody>
                    <a:bodyPr/>
                    <a:lstStyle/>
                    <a:p>
                      <a:pPr algn="ctr"/>
                      <a:r>
                        <a:rPr lang="en-US" sz="3200" u="sng" dirty="0" smtClean="0"/>
                        <a:t>$</a:t>
                      </a:r>
                      <a:endParaRPr lang="en-US" sz="3200" u="sng" dirty="0"/>
                    </a:p>
                  </a:txBody>
                  <a:tcPr anchor="ctr"/>
                </a:tc>
                <a:tc>
                  <a:txBody>
                    <a:bodyPr/>
                    <a:lstStyle/>
                    <a:p>
                      <a:pPr algn="ctr"/>
                      <a:r>
                        <a:rPr lang="en-US" sz="3200" u="sng" dirty="0" smtClean="0"/>
                        <a:t>$$</a:t>
                      </a:r>
                      <a:endParaRPr lang="en-US" sz="3200" u="sng" dirty="0"/>
                    </a:p>
                  </a:txBody>
                  <a:tcPr anchor="ctr"/>
                </a:tc>
                <a:tc>
                  <a:txBody>
                    <a:bodyPr/>
                    <a:lstStyle/>
                    <a:p>
                      <a:pPr algn="ctr"/>
                      <a:r>
                        <a:rPr lang="en-US" sz="3200" u="sng" dirty="0" smtClean="0"/>
                        <a:t>$$$</a:t>
                      </a:r>
                      <a:endParaRPr lang="en-US" sz="3200" u="sng" dirty="0"/>
                    </a:p>
                  </a:txBody>
                  <a:tcPr anchor="ctr"/>
                </a:tc>
                <a:extLst>
                  <a:ext uri="{0D108BD9-81ED-4DB2-BD59-A6C34878D82A}">
                    <a16:rowId xmlns:a16="http://schemas.microsoft.com/office/drawing/2014/main" val="2225176770"/>
                  </a:ext>
                </a:extLst>
              </a:tr>
              <a:tr h="719154">
                <a:tc>
                  <a:txBody>
                    <a:bodyPr/>
                    <a:lstStyle/>
                    <a:p>
                      <a:pPr algn="ctr"/>
                      <a:r>
                        <a:rPr lang="en-US" sz="2400" b="1" u="sng" dirty="0" smtClean="0"/>
                        <a:t>Potting Soil</a:t>
                      </a:r>
                      <a:endParaRPr lang="en-US" sz="2400" b="1" u="sng" dirty="0"/>
                    </a:p>
                  </a:txBody>
                  <a:tcPr anchor="ctr"/>
                </a:tc>
                <a:tc>
                  <a:txBody>
                    <a:bodyPr/>
                    <a:lstStyle/>
                    <a:p>
                      <a:pPr algn="ctr"/>
                      <a:r>
                        <a:rPr lang="en-US" sz="2000" b="1" dirty="0" smtClean="0"/>
                        <a:t>$11</a:t>
                      </a:r>
                      <a:endParaRPr lang="en-US" sz="2000" b="1" dirty="0"/>
                    </a:p>
                  </a:txBody>
                  <a:tcPr anchor="ctr"/>
                </a:tc>
                <a:tc>
                  <a:txBody>
                    <a:bodyPr/>
                    <a:lstStyle/>
                    <a:p>
                      <a:pPr algn="ctr"/>
                      <a:r>
                        <a:rPr lang="en-US" sz="2000" b="1" dirty="0" smtClean="0"/>
                        <a:t>$21</a:t>
                      </a:r>
                      <a:endParaRPr lang="en-US" sz="2000" b="1" dirty="0"/>
                    </a:p>
                  </a:txBody>
                  <a:tcPr anchor="ctr"/>
                </a:tc>
                <a:tc>
                  <a:txBody>
                    <a:bodyPr/>
                    <a:lstStyle/>
                    <a:p>
                      <a:pPr algn="ctr"/>
                      <a:r>
                        <a:rPr lang="en-US" sz="2000" b="1" dirty="0" smtClean="0"/>
                        <a:t>$30</a:t>
                      </a:r>
                      <a:endParaRPr lang="en-US" sz="2000" b="1" dirty="0"/>
                    </a:p>
                  </a:txBody>
                  <a:tcPr anchor="ctr"/>
                </a:tc>
                <a:extLst>
                  <a:ext uri="{0D108BD9-81ED-4DB2-BD59-A6C34878D82A}">
                    <a16:rowId xmlns:a16="http://schemas.microsoft.com/office/drawing/2014/main" val="612504553"/>
                  </a:ext>
                </a:extLst>
              </a:tr>
              <a:tr h="719154">
                <a:tc>
                  <a:txBody>
                    <a:bodyPr/>
                    <a:lstStyle/>
                    <a:p>
                      <a:pPr algn="ctr"/>
                      <a:r>
                        <a:rPr lang="en-US" sz="2400" b="1" u="sng" dirty="0" smtClean="0"/>
                        <a:t>Fertilizer</a:t>
                      </a:r>
                      <a:endParaRPr lang="en-US" sz="2400" b="1" u="sng" dirty="0"/>
                    </a:p>
                  </a:txBody>
                  <a:tcPr anchor="ctr"/>
                </a:tc>
                <a:tc>
                  <a:txBody>
                    <a:bodyPr/>
                    <a:lstStyle/>
                    <a:p>
                      <a:pPr algn="ctr"/>
                      <a:r>
                        <a:rPr lang="en-US" sz="2000" b="1" dirty="0" smtClean="0"/>
                        <a:t>$10</a:t>
                      </a:r>
                      <a:endParaRPr lang="en-US" sz="2000" b="1" dirty="0"/>
                    </a:p>
                  </a:txBody>
                  <a:tcPr anchor="ctr"/>
                </a:tc>
                <a:tc>
                  <a:txBody>
                    <a:bodyPr/>
                    <a:lstStyle/>
                    <a:p>
                      <a:pPr algn="ctr"/>
                      <a:r>
                        <a:rPr lang="en-US" sz="2000" b="1" dirty="0" smtClean="0"/>
                        <a:t>$34</a:t>
                      </a:r>
                      <a:endParaRPr lang="en-US" sz="2000" b="1" dirty="0"/>
                    </a:p>
                  </a:txBody>
                  <a:tcPr anchor="ctr"/>
                </a:tc>
                <a:tc>
                  <a:txBody>
                    <a:bodyPr/>
                    <a:lstStyle/>
                    <a:p>
                      <a:pPr algn="ctr"/>
                      <a:r>
                        <a:rPr lang="en-US" sz="2000" b="1" dirty="0" smtClean="0"/>
                        <a:t>$110</a:t>
                      </a:r>
                      <a:endParaRPr lang="en-US" sz="2000" b="1" dirty="0"/>
                    </a:p>
                  </a:txBody>
                  <a:tcPr anchor="ctr"/>
                </a:tc>
                <a:extLst>
                  <a:ext uri="{0D108BD9-81ED-4DB2-BD59-A6C34878D82A}">
                    <a16:rowId xmlns:a16="http://schemas.microsoft.com/office/drawing/2014/main" val="2950691819"/>
                  </a:ext>
                </a:extLst>
              </a:tr>
              <a:tr h="719154">
                <a:tc>
                  <a:txBody>
                    <a:bodyPr/>
                    <a:lstStyle/>
                    <a:p>
                      <a:pPr algn="ctr"/>
                      <a:r>
                        <a:rPr lang="en-US" sz="2400" b="1" u="sng" dirty="0" smtClean="0"/>
                        <a:t>Container</a:t>
                      </a:r>
                      <a:endParaRPr lang="en-US" sz="2400" b="1" u="sng" dirty="0"/>
                    </a:p>
                  </a:txBody>
                  <a:tcPr anchor="ctr"/>
                </a:tc>
                <a:tc>
                  <a:txBody>
                    <a:bodyPr/>
                    <a:lstStyle/>
                    <a:p>
                      <a:pPr algn="ctr"/>
                      <a:r>
                        <a:rPr lang="en-US" sz="2000" b="1" dirty="0" smtClean="0"/>
                        <a:t>$11</a:t>
                      </a:r>
                      <a:endParaRPr lang="en-US" sz="2000" b="1" dirty="0"/>
                    </a:p>
                  </a:txBody>
                  <a:tcPr anchor="ctr"/>
                </a:tc>
                <a:tc>
                  <a:txBody>
                    <a:bodyPr/>
                    <a:lstStyle/>
                    <a:p>
                      <a:pPr algn="ctr"/>
                      <a:r>
                        <a:rPr lang="en-US" sz="2000" b="1" dirty="0" smtClean="0"/>
                        <a:t>$35</a:t>
                      </a:r>
                      <a:endParaRPr lang="en-US" sz="2000" b="1" dirty="0"/>
                    </a:p>
                  </a:txBody>
                  <a:tcPr anchor="ctr"/>
                </a:tc>
                <a:tc>
                  <a:txBody>
                    <a:bodyPr/>
                    <a:lstStyle/>
                    <a:p>
                      <a:pPr algn="ctr"/>
                      <a:r>
                        <a:rPr lang="en-US" sz="2000" b="1" dirty="0" smtClean="0"/>
                        <a:t>$80</a:t>
                      </a:r>
                      <a:endParaRPr lang="en-US" sz="2000" b="1" dirty="0"/>
                    </a:p>
                  </a:txBody>
                  <a:tcPr anchor="ctr"/>
                </a:tc>
                <a:extLst>
                  <a:ext uri="{0D108BD9-81ED-4DB2-BD59-A6C34878D82A}">
                    <a16:rowId xmlns:a16="http://schemas.microsoft.com/office/drawing/2014/main" val="3674277612"/>
                  </a:ext>
                </a:extLst>
              </a:tr>
              <a:tr h="719154">
                <a:tc>
                  <a:txBody>
                    <a:bodyPr/>
                    <a:lstStyle/>
                    <a:p>
                      <a:pPr algn="ctr"/>
                      <a:r>
                        <a:rPr lang="en-US" sz="2400" b="1" u="sng" dirty="0" smtClean="0"/>
                        <a:t>Tools</a:t>
                      </a:r>
                      <a:endParaRPr lang="en-US" sz="2400" b="1" u="sng" dirty="0"/>
                    </a:p>
                  </a:txBody>
                  <a:tcPr anchor="ctr"/>
                </a:tc>
                <a:tc>
                  <a:txBody>
                    <a:bodyPr/>
                    <a:lstStyle/>
                    <a:p>
                      <a:pPr algn="ctr"/>
                      <a:r>
                        <a:rPr lang="en-US" sz="2000" b="1" dirty="0" smtClean="0"/>
                        <a:t>$49</a:t>
                      </a:r>
                      <a:endParaRPr lang="en-US" sz="2000" b="1" dirty="0"/>
                    </a:p>
                  </a:txBody>
                  <a:tcPr anchor="ctr"/>
                </a:tc>
                <a:tc>
                  <a:txBody>
                    <a:bodyPr/>
                    <a:lstStyle/>
                    <a:p>
                      <a:pPr algn="ctr"/>
                      <a:r>
                        <a:rPr lang="en-US" sz="2000" b="1" dirty="0" smtClean="0"/>
                        <a:t>$122</a:t>
                      </a:r>
                      <a:endParaRPr lang="en-US" sz="2000" b="1" dirty="0"/>
                    </a:p>
                  </a:txBody>
                  <a:tcPr anchor="ctr"/>
                </a:tc>
                <a:tc>
                  <a:txBody>
                    <a:bodyPr/>
                    <a:lstStyle/>
                    <a:p>
                      <a:pPr algn="ctr"/>
                      <a:r>
                        <a:rPr lang="en-US" sz="2000" b="1" dirty="0" smtClean="0"/>
                        <a:t>$264</a:t>
                      </a:r>
                      <a:endParaRPr lang="en-US" sz="2000" b="1" dirty="0"/>
                    </a:p>
                  </a:txBody>
                  <a:tcPr anchor="ctr"/>
                </a:tc>
                <a:extLst>
                  <a:ext uri="{0D108BD9-81ED-4DB2-BD59-A6C34878D82A}">
                    <a16:rowId xmlns:a16="http://schemas.microsoft.com/office/drawing/2014/main" val="2272568541"/>
                  </a:ext>
                </a:extLst>
              </a:tr>
              <a:tr h="906685">
                <a:tc>
                  <a:txBody>
                    <a:bodyPr/>
                    <a:lstStyle/>
                    <a:p>
                      <a:pPr algn="ctr"/>
                      <a:r>
                        <a:rPr lang="en-US" sz="2400" b="1" u="sng" dirty="0" smtClean="0"/>
                        <a:t>Seeds/Seedlings</a:t>
                      </a:r>
                      <a:endParaRPr lang="en-US" sz="2400" b="1" u="sng" dirty="0"/>
                    </a:p>
                  </a:txBody>
                  <a:tcPr anchor="ctr"/>
                </a:tc>
                <a:tc>
                  <a:txBody>
                    <a:bodyPr/>
                    <a:lstStyle/>
                    <a:p>
                      <a:pPr algn="ctr"/>
                      <a:r>
                        <a:rPr lang="en-US" sz="2000" b="1" dirty="0" smtClean="0"/>
                        <a:t>$1/$5</a:t>
                      </a:r>
                      <a:endParaRPr lang="en-US" sz="2000" b="1" dirty="0"/>
                    </a:p>
                  </a:txBody>
                  <a:tcPr anchor="ctr"/>
                </a:tc>
                <a:tc>
                  <a:txBody>
                    <a:bodyPr/>
                    <a:lstStyle/>
                    <a:p>
                      <a:pPr algn="ctr"/>
                      <a:r>
                        <a:rPr lang="en-US" sz="2000" b="1" dirty="0" smtClean="0"/>
                        <a:t>$2/$9</a:t>
                      </a:r>
                      <a:endParaRPr lang="en-US" sz="2000" b="1" dirty="0"/>
                    </a:p>
                  </a:txBody>
                  <a:tcPr anchor="ctr"/>
                </a:tc>
                <a:tc>
                  <a:txBody>
                    <a:bodyPr/>
                    <a:lstStyle/>
                    <a:p>
                      <a:pPr algn="ctr"/>
                      <a:r>
                        <a:rPr lang="en-US" sz="2000" b="1" dirty="0" smtClean="0"/>
                        <a:t>$3/$15</a:t>
                      </a:r>
                      <a:endParaRPr lang="en-US" sz="2000" b="1" dirty="0"/>
                    </a:p>
                  </a:txBody>
                  <a:tcPr anchor="ctr"/>
                </a:tc>
                <a:extLst>
                  <a:ext uri="{0D108BD9-81ED-4DB2-BD59-A6C34878D82A}">
                    <a16:rowId xmlns:a16="http://schemas.microsoft.com/office/drawing/2014/main" val="1966924129"/>
                  </a:ext>
                </a:extLst>
              </a:tr>
              <a:tr h="719154">
                <a:tc>
                  <a:txBody>
                    <a:bodyPr/>
                    <a:lstStyle/>
                    <a:p>
                      <a:pPr algn="l"/>
                      <a:r>
                        <a:rPr lang="en-US" sz="2400" b="1" u="sng" dirty="0" smtClean="0"/>
                        <a:t>Total</a:t>
                      </a:r>
                      <a:endParaRPr lang="en-US" sz="2400" b="1" u="sng" dirty="0"/>
                    </a:p>
                  </a:txBody>
                  <a:tcPr anchor="ctr"/>
                </a:tc>
                <a:tc>
                  <a:txBody>
                    <a:bodyPr/>
                    <a:lstStyle/>
                    <a:p>
                      <a:pPr algn="ctr"/>
                      <a:r>
                        <a:rPr lang="en-US" sz="2000" b="1" u="sng" dirty="0" smtClean="0"/>
                        <a:t>$82/$86</a:t>
                      </a:r>
                      <a:endParaRPr lang="en-US" sz="2000" b="1" u="sng" dirty="0">
                        <a:solidFill>
                          <a:srgbClr val="FF0000"/>
                        </a:solidFill>
                      </a:endParaRPr>
                    </a:p>
                  </a:txBody>
                  <a:tcPr anchor="ctr"/>
                </a:tc>
                <a:tc>
                  <a:txBody>
                    <a:bodyPr/>
                    <a:lstStyle/>
                    <a:p>
                      <a:pPr algn="ctr"/>
                      <a:r>
                        <a:rPr lang="en-US" sz="2000" b="1" u="sng" dirty="0" smtClean="0"/>
                        <a:t>$214/$221</a:t>
                      </a:r>
                      <a:endParaRPr lang="en-US" sz="2000" b="1" u="sng" dirty="0">
                        <a:solidFill>
                          <a:srgbClr val="FF0000"/>
                        </a:solidFill>
                      </a:endParaRPr>
                    </a:p>
                  </a:txBody>
                  <a:tcPr anchor="ctr"/>
                </a:tc>
                <a:tc>
                  <a:txBody>
                    <a:bodyPr/>
                    <a:lstStyle/>
                    <a:p>
                      <a:pPr algn="ctr"/>
                      <a:r>
                        <a:rPr lang="en-US" sz="2000" b="1" u="sng" dirty="0" smtClean="0"/>
                        <a:t>$487/$499</a:t>
                      </a:r>
                      <a:endParaRPr lang="en-US" sz="2000" b="1" u="sng" dirty="0">
                        <a:solidFill>
                          <a:srgbClr val="FF0000"/>
                        </a:solidFill>
                      </a:endParaRPr>
                    </a:p>
                  </a:txBody>
                  <a:tcPr anchor="ctr"/>
                </a:tc>
                <a:extLst>
                  <a:ext uri="{0D108BD9-81ED-4DB2-BD59-A6C34878D82A}">
                    <a16:rowId xmlns:a16="http://schemas.microsoft.com/office/drawing/2014/main" val="2214696611"/>
                  </a:ext>
                </a:extLst>
              </a:tr>
            </a:tbl>
          </a:graphicData>
        </a:graphic>
      </p:graphicFrame>
    </p:spTree>
    <p:extLst>
      <p:ext uri="{BB962C8B-B14F-4D97-AF65-F5344CB8AC3E}">
        <p14:creationId xmlns:p14="http://schemas.microsoft.com/office/powerpoint/2010/main" val="2167978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03434" y="1516444"/>
            <a:ext cx="9966960" cy="3035808"/>
          </a:xfrm>
        </p:spPr>
        <p:txBody>
          <a:bodyPr/>
          <a:lstStyle/>
          <a:p>
            <a:pPr algn="ctr"/>
            <a:r>
              <a:rPr lang="en-US" sz="11500" dirty="0" smtClean="0">
                <a:ln>
                  <a:solidFill>
                    <a:schemeClr val="accent1">
                      <a:lumMod val="40000"/>
                      <a:lumOff val="60000"/>
                    </a:schemeClr>
                  </a:solidFill>
                </a:ln>
                <a:solidFill>
                  <a:schemeClr val="accent1">
                    <a:lumMod val="75000"/>
                  </a:schemeClr>
                </a:solidFill>
                <a:effectLst>
                  <a:outerShdw blurRad="38100" dist="38100" dir="2700000" algn="tl">
                    <a:srgbClr val="000000">
                      <a:alpha val="43137"/>
                    </a:srgbClr>
                  </a:outerShdw>
                </a:effectLst>
              </a:rPr>
              <a:t>Thank</a:t>
            </a:r>
            <a:r>
              <a:rPr lang="en-US" sz="11500" dirty="0" smtClean="0">
                <a:ln>
                  <a:solidFill>
                    <a:schemeClr val="accent1">
                      <a:lumMod val="40000"/>
                      <a:lumOff val="60000"/>
                    </a:schemeClr>
                  </a:solidFill>
                </a:ln>
                <a:solidFill>
                  <a:schemeClr val="accent1">
                    <a:lumMod val="75000"/>
                  </a:schemeClr>
                </a:solidFill>
              </a:rPr>
              <a:t> </a:t>
            </a:r>
            <a:r>
              <a:rPr lang="en-US" sz="11500" dirty="0" smtClean="0">
                <a:ln>
                  <a:solidFill>
                    <a:schemeClr val="accent1">
                      <a:lumMod val="40000"/>
                      <a:lumOff val="60000"/>
                    </a:schemeClr>
                  </a:solidFill>
                </a:ln>
                <a:solidFill>
                  <a:schemeClr val="accent1">
                    <a:lumMod val="75000"/>
                  </a:schemeClr>
                </a:solidFill>
                <a:effectLst>
                  <a:outerShdw blurRad="38100" dist="38100" dir="2700000" algn="tl">
                    <a:srgbClr val="000000">
                      <a:alpha val="43137"/>
                    </a:srgbClr>
                  </a:outerShdw>
                </a:effectLst>
              </a:rPr>
              <a:t>You</a:t>
            </a:r>
            <a:r>
              <a:rPr lang="en-US" sz="11500" dirty="0" smtClean="0">
                <a:ln>
                  <a:solidFill>
                    <a:schemeClr val="accent1">
                      <a:lumMod val="40000"/>
                      <a:lumOff val="60000"/>
                    </a:schemeClr>
                  </a:solidFill>
                </a:ln>
                <a:solidFill>
                  <a:schemeClr val="accent1">
                    <a:lumMod val="75000"/>
                  </a:schemeClr>
                </a:solidFill>
              </a:rPr>
              <a:t>!</a:t>
            </a:r>
            <a:endParaRPr lang="en-US" sz="11500" dirty="0">
              <a:ln>
                <a:solidFill>
                  <a:schemeClr val="accent1">
                    <a:lumMod val="40000"/>
                    <a:lumOff val="60000"/>
                  </a:schemeClr>
                </a:solidFill>
              </a:ln>
              <a:solidFill>
                <a:schemeClr val="accent1">
                  <a:lumMod val="75000"/>
                </a:schemeClr>
              </a:solidFill>
            </a:endParaRPr>
          </a:p>
        </p:txBody>
      </p:sp>
      <p:sp>
        <p:nvSpPr>
          <p:cNvPr id="5" name="Subtitle 4"/>
          <p:cNvSpPr>
            <a:spLocks noGrp="1"/>
          </p:cNvSpPr>
          <p:nvPr>
            <p:ph type="subTitle" idx="1"/>
          </p:nvPr>
        </p:nvSpPr>
        <p:spPr>
          <a:xfrm>
            <a:off x="3309887" y="3801979"/>
            <a:ext cx="5354054" cy="2057401"/>
          </a:xfrm>
          <a:ln>
            <a:noFill/>
          </a:ln>
        </p:spPr>
        <p:txBody>
          <a:bodyPr>
            <a:noAutofit/>
          </a:bodyPr>
          <a:lstStyle/>
          <a:p>
            <a:pPr algn="ctr"/>
            <a:r>
              <a:rPr lang="en-US" sz="6600" dirty="0" smtClean="0"/>
              <a:t>                           </a:t>
            </a:r>
            <a:r>
              <a:rPr lang="en-US" sz="6600" b="1" dirty="0" smtClean="0">
                <a:ln>
                  <a:solidFill>
                    <a:schemeClr val="accent2">
                      <a:lumMod val="75000"/>
                    </a:schemeClr>
                  </a:solidFill>
                </a:ln>
                <a:solidFill>
                  <a:schemeClr val="accent2">
                    <a:lumMod val="60000"/>
                    <a:lumOff val="40000"/>
                  </a:schemeClr>
                </a:solidFill>
                <a:effectLst>
                  <a:outerShdw blurRad="38100" dist="38100" dir="2700000" algn="tl">
                    <a:srgbClr val="000000">
                      <a:alpha val="43137"/>
                    </a:srgbClr>
                  </a:outerShdw>
                </a:effectLst>
                <a:latin typeface="Avignon Pro Xlight" panose="02000503030000020004" pitchFamily="2" charset="0"/>
              </a:rPr>
              <a:t>QUESTIONS</a:t>
            </a:r>
            <a:r>
              <a:rPr lang="en-US" sz="6600" b="1" dirty="0" smtClean="0">
                <a:solidFill>
                  <a:schemeClr val="accent2">
                    <a:lumMod val="60000"/>
                    <a:lumOff val="40000"/>
                  </a:schemeClr>
                </a:solidFill>
                <a:effectLst>
                  <a:outerShdw blurRad="38100" dist="38100" dir="2700000" algn="tl">
                    <a:srgbClr val="000000">
                      <a:alpha val="43137"/>
                    </a:srgbClr>
                  </a:outerShdw>
                </a:effectLst>
                <a:latin typeface="Avignon Pro Xlight" panose="02000503030000020004" pitchFamily="2" charset="0"/>
              </a:rPr>
              <a:t>?</a:t>
            </a:r>
            <a:endParaRPr lang="en-US" sz="6600" b="1" dirty="0">
              <a:solidFill>
                <a:schemeClr val="accent2">
                  <a:lumMod val="60000"/>
                  <a:lumOff val="40000"/>
                </a:schemeClr>
              </a:solidFill>
              <a:effectLst>
                <a:outerShdw blurRad="38100" dist="38100" dir="2700000" algn="tl">
                  <a:srgbClr val="000000">
                    <a:alpha val="43137"/>
                  </a:srgbClr>
                </a:outerShdw>
              </a:effectLst>
              <a:latin typeface="Avignon Pro Xlight" panose="02000503030000020004" pitchFamily="2" charset="0"/>
            </a:endParaRPr>
          </a:p>
        </p:txBody>
      </p:sp>
    </p:spTree>
    <p:extLst>
      <p:ext uri="{BB962C8B-B14F-4D97-AF65-F5344CB8AC3E}">
        <p14:creationId xmlns:p14="http://schemas.microsoft.com/office/powerpoint/2010/main" val="274141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0"/>
                                        <p:tgtEl>
                                          <p:spTgt spid="4"/>
                                        </p:tgtEl>
                                      </p:cBhvr>
                                    </p:animEffect>
                                  </p:childTnLst>
                                </p:cTn>
                              </p:par>
                            </p:childTnLst>
                          </p:cTn>
                        </p:par>
                        <p:par>
                          <p:cTn id="8" fill="hold">
                            <p:stCondLst>
                              <p:cond delay="3000"/>
                            </p:stCondLst>
                            <p:childTnLst>
                              <p:par>
                                <p:cTn id="9" presetID="26"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652">
                                          <p:stCondLst>
                                            <p:cond delay="0"/>
                                          </p:stCondLst>
                                        </p:cTn>
                                        <p:tgtEl>
                                          <p:spTgt spid="5">
                                            <p:txEl>
                                              <p:pRg st="0" end="0"/>
                                            </p:txEl>
                                          </p:spTgt>
                                        </p:tgtEl>
                                      </p:cBhvr>
                                    </p:animEffect>
                                    <p:anim calcmode="lin" valueType="num">
                                      <p:cBhvr>
                                        <p:cTn id="12" dur="2050"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747"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747" tmFilter="0, 0; 0.125,0.2665; 0.25,0.4; 0.375,0.465; 0.5,0.5;  0.625,0.535; 0.75,0.6; 0.875,0.7335; 1,1">
                                          <p:stCondLst>
                                            <p:cond delay="747"/>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73" tmFilter="0, 0; 0.125,0.2665; 0.25,0.4; 0.375,0.465; 0.5,0.5;  0.625,0.535; 0.75,0.6; 0.875,0.7335; 1,1">
                                          <p:stCondLst>
                                            <p:cond delay="1490"/>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85" tmFilter="0, 0; 0.125,0.2665; 0.25,0.4; 0.375,0.465; 0.5,0.5;  0.625,0.535; 0.75,0.6; 0.875,0.7335; 1,1">
                                          <p:stCondLst>
                                            <p:cond delay="1863"/>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9">
                                          <p:stCondLst>
                                            <p:cond delay="731"/>
                                          </p:stCondLst>
                                        </p:cTn>
                                        <p:tgtEl>
                                          <p:spTgt spid="5">
                                            <p:txEl>
                                              <p:pRg st="0" end="0"/>
                                            </p:txEl>
                                          </p:spTgt>
                                        </p:tgtEl>
                                      </p:cBhvr>
                                      <p:to x="100000" y="60000"/>
                                    </p:animScale>
                                    <p:animScale>
                                      <p:cBhvr>
                                        <p:cTn id="18" dur="187" decel="50000">
                                          <p:stCondLst>
                                            <p:cond delay="761"/>
                                          </p:stCondLst>
                                        </p:cTn>
                                        <p:tgtEl>
                                          <p:spTgt spid="5">
                                            <p:txEl>
                                              <p:pRg st="0" end="0"/>
                                            </p:txEl>
                                          </p:spTgt>
                                        </p:tgtEl>
                                      </p:cBhvr>
                                      <p:to x="100000" y="100000"/>
                                    </p:animScale>
                                    <p:animScale>
                                      <p:cBhvr>
                                        <p:cTn id="19" dur="29">
                                          <p:stCondLst>
                                            <p:cond delay="1476"/>
                                          </p:stCondLst>
                                        </p:cTn>
                                        <p:tgtEl>
                                          <p:spTgt spid="5">
                                            <p:txEl>
                                              <p:pRg st="0" end="0"/>
                                            </p:txEl>
                                          </p:spTgt>
                                        </p:tgtEl>
                                      </p:cBhvr>
                                      <p:to x="100000" y="80000"/>
                                    </p:animScale>
                                    <p:animScale>
                                      <p:cBhvr>
                                        <p:cTn id="20" dur="187" decel="50000">
                                          <p:stCondLst>
                                            <p:cond delay="1505"/>
                                          </p:stCondLst>
                                        </p:cTn>
                                        <p:tgtEl>
                                          <p:spTgt spid="5">
                                            <p:txEl>
                                              <p:pRg st="0" end="0"/>
                                            </p:txEl>
                                          </p:spTgt>
                                        </p:tgtEl>
                                      </p:cBhvr>
                                      <p:to x="100000" y="100000"/>
                                    </p:animScale>
                                    <p:animScale>
                                      <p:cBhvr>
                                        <p:cTn id="21" dur="29">
                                          <p:stCondLst>
                                            <p:cond delay="1847"/>
                                          </p:stCondLst>
                                        </p:cTn>
                                        <p:tgtEl>
                                          <p:spTgt spid="5">
                                            <p:txEl>
                                              <p:pRg st="0" end="0"/>
                                            </p:txEl>
                                          </p:spTgt>
                                        </p:tgtEl>
                                      </p:cBhvr>
                                      <p:to x="100000" y="90000"/>
                                    </p:animScale>
                                    <p:animScale>
                                      <p:cBhvr>
                                        <p:cTn id="22" dur="187" decel="50000">
                                          <p:stCondLst>
                                            <p:cond delay="1876"/>
                                          </p:stCondLst>
                                        </p:cTn>
                                        <p:tgtEl>
                                          <p:spTgt spid="5">
                                            <p:txEl>
                                              <p:pRg st="0" end="0"/>
                                            </p:txEl>
                                          </p:spTgt>
                                        </p:tgtEl>
                                      </p:cBhvr>
                                      <p:to x="100000" y="100000"/>
                                    </p:animScale>
                                    <p:animScale>
                                      <p:cBhvr>
                                        <p:cTn id="23" dur="29">
                                          <p:stCondLst>
                                            <p:cond delay="2034"/>
                                          </p:stCondLst>
                                        </p:cTn>
                                        <p:tgtEl>
                                          <p:spTgt spid="5">
                                            <p:txEl>
                                              <p:pRg st="0" end="0"/>
                                            </p:txEl>
                                          </p:spTgt>
                                        </p:tgtEl>
                                      </p:cBhvr>
                                      <p:to x="100000" y="95000"/>
                                    </p:animScale>
                                    <p:animScale>
                                      <p:cBhvr>
                                        <p:cTn id="24" dur="187" decel="50000">
                                          <p:stCondLst>
                                            <p:cond delay="2063"/>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3388" y="-240003"/>
            <a:ext cx="11728862" cy="1609725"/>
          </a:xfrm>
        </p:spPr>
        <p:txBody>
          <a:bodyPr>
            <a:normAutofit/>
          </a:bodyPr>
          <a:lstStyle/>
          <a:p>
            <a:pPr algn="ctr"/>
            <a:r>
              <a:rPr lang="en-US" sz="6600" dirty="0" smtClean="0">
                <a:solidFill>
                  <a:schemeClr val="bg1"/>
                </a:solidFill>
                <a:effectLst>
                  <a:outerShdw blurRad="38100" dist="38100" dir="2700000" algn="tl">
                    <a:srgbClr val="000000">
                      <a:alpha val="43137"/>
                    </a:srgbClr>
                  </a:outerShdw>
                </a:effectLst>
                <a:latin typeface="Bernard MT Condensed" panose="02050806060905020404" pitchFamily="18" charset="0"/>
              </a:rPr>
              <a:t>SBC AGRICULTURE DIVISION FUTURE</a:t>
            </a:r>
            <a:endParaRPr lang="en-US" sz="6600" dirty="0">
              <a:solidFill>
                <a:schemeClr val="bg1"/>
              </a:solidFill>
              <a:effectLst>
                <a:outerShdw blurRad="38100" dist="38100" dir="2700000" algn="tl">
                  <a:srgbClr val="000000">
                    <a:alpha val="43137"/>
                  </a:srgbClr>
                </a:outerShdw>
              </a:effectLst>
              <a:latin typeface="Bernard MT Condensed" panose="02050806060905020404" pitchFamily="18" charset="0"/>
            </a:endParaRPr>
          </a:p>
        </p:txBody>
      </p:sp>
      <p:sp>
        <p:nvSpPr>
          <p:cNvPr id="3" name="Content Placeholder 2"/>
          <p:cNvSpPr>
            <a:spLocks noGrp="1"/>
          </p:cNvSpPr>
          <p:nvPr>
            <p:ph idx="4294967295"/>
          </p:nvPr>
        </p:nvSpPr>
        <p:spPr>
          <a:xfrm>
            <a:off x="-4480331" y="7113829"/>
            <a:ext cx="7150960" cy="1260914"/>
          </a:xfrm>
          <a:effectLst>
            <a:glow rad="228600">
              <a:schemeClr val="accent2">
                <a:satMod val="175000"/>
                <a:alpha val="40000"/>
              </a:schemeClr>
            </a:glow>
          </a:effectLst>
        </p:spPr>
        <p:txBody>
          <a:bodyPr>
            <a:prstTxWarp prst="textDoubleWave1">
              <a:avLst>
                <a:gd name="adj1" fmla="val 4806"/>
                <a:gd name="adj2" fmla="val -499"/>
              </a:avLst>
            </a:prstTxWarp>
            <a:noAutofit/>
          </a:bodyPr>
          <a:lstStyle/>
          <a:p>
            <a:pPr marL="0" indent="0">
              <a:buNone/>
            </a:pPr>
            <a:r>
              <a:rPr lang="en-US" sz="1800" dirty="0" smtClean="0">
                <a:solidFill>
                  <a:schemeClr val="bg1"/>
                </a:solidFill>
                <a:effectLst>
                  <a:glow rad="101600">
                    <a:schemeClr val="bg1">
                      <a:lumMod val="65000"/>
                      <a:alpha val="60000"/>
                    </a:schemeClr>
                  </a:glow>
                </a:effectLst>
                <a:latin typeface="Bernard MT Condensed" panose="02050806060905020404" pitchFamily="18" charset="0"/>
              </a:rPr>
              <a:t>FARMER’S MARKET</a:t>
            </a:r>
          </a:p>
          <a:p>
            <a:pPr marL="0" indent="0">
              <a:buNone/>
            </a:pPr>
            <a:endParaRPr lang="en-US" sz="1000" dirty="0" smtClean="0">
              <a:effectLst>
                <a:glow rad="101600">
                  <a:schemeClr val="bg1">
                    <a:lumMod val="65000"/>
                    <a:alpha val="60000"/>
                  </a:schemeClr>
                </a:glow>
              </a:effectLst>
            </a:endParaRPr>
          </a:p>
          <a:p>
            <a:endParaRPr lang="en-US" sz="1000" dirty="0">
              <a:effectLst>
                <a:glow rad="101600">
                  <a:schemeClr val="bg1">
                    <a:lumMod val="65000"/>
                    <a:alpha val="60000"/>
                  </a:schemeClr>
                </a:glow>
              </a:effectLst>
            </a:endParaRPr>
          </a:p>
        </p:txBody>
      </p:sp>
      <p:sp>
        <p:nvSpPr>
          <p:cNvPr id="6" name="TextBox 5"/>
          <p:cNvSpPr txBox="1"/>
          <p:nvPr/>
        </p:nvSpPr>
        <p:spPr>
          <a:xfrm>
            <a:off x="-9907558" y="2832681"/>
            <a:ext cx="6699901" cy="768156"/>
          </a:xfrm>
          <a:prstGeom prst="rect">
            <a:avLst/>
          </a:prstGeom>
          <a:noFill/>
        </p:spPr>
        <p:txBody>
          <a:bodyPr wrap="square" rtlCol="0">
            <a:prstTxWarp prst="textWave1">
              <a:avLst>
                <a:gd name="adj1" fmla="val 7174"/>
                <a:gd name="adj2" fmla="val 0"/>
              </a:avLst>
            </a:prstTxWarp>
            <a:spAutoFit/>
          </a:bodyPr>
          <a:lstStyle/>
          <a:p>
            <a:r>
              <a:rPr lang="en-US" sz="2400" dirty="0" smtClean="0">
                <a:solidFill>
                  <a:schemeClr val="bg1"/>
                </a:solidFill>
                <a:effectLst>
                  <a:glow rad="101600">
                    <a:schemeClr val="bg1">
                      <a:lumMod val="75000"/>
                      <a:alpha val="60000"/>
                    </a:schemeClr>
                  </a:glow>
                </a:effectLst>
                <a:latin typeface="Bernard MT Condensed" panose="02050806060905020404" pitchFamily="18" charset="0"/>
              </a:rPr>
              <a:t>GARDEN INTERNSHIP OPPORTUNITIES</a:t>
            </a:r>
            <a:endParaRPr lang="en-US" sz="2400" dirty="0">
              <a:solidFill>
                <a:schemeClr val="bg1"/>
              </a:solidFill>
              <a:effectLst>
                <a:glow rad="101600">
                  <a:schemeClr val="bg1">
                    <a:lumMod val="75000"/>
                    <a:alpha val="60000"/>
                  </a:schemeClr>
                </a:glow>
              </a:effectLst>
              <a:latin typeface="Bernard MT Condensed" panose="02050806060905020404" pitchFamily="18" charset="0"/>
            </a:endParaRPr>
          </a:p>
        </p:txBody>
      </p:sp>
      <p:sp>
        <p:nvSpPr>
          <p:cNvPr id="12" name="TextBox 11"/>
          <p:cNvSpPr txBox="1"/>
          <p:nvPr/>
        </p:nvSpPr>
        <p:spPr>
          <a:xfrm>
            <a:off x="-8962218" y="1560218"/>
            <a:ext cx="5754561" cy="507404"/>
          </a:xfrm>
          <a:prstGeom prst="rect">
            <a:avLst/>
          </a:prstGeom>
          <a:noFill/>
        </p:spPr>
        <p:txBody>
          <a:bodyPr wrap="square" rtlCol="0">
            <a:prstTxWarp prst="textWave4">
              <a:avLst/>
            </a:prstTxWarp>
            <a:spAutoFit/>
          </a:bodyPr>
          <a:lstStyle/>
          <a:p>
            <a:r>
              <a:rPr lang="en-US" sz="3600" dirty="0" smtClean="0">
                <a:solidFill>
                  <a:schemeClr val="bg1"/>
                </a:solidFill>
                <a:effectLst>
                  <a:glow rad="101600">
                    <a:schemeClr val="bg1">
                      <a:lumMod val="75000"/>
                      <a:alpha val="60000"/>
                    </a:schemeClr>
                  </a:glow>
                </a:effectLst>
                <a:latin typeface="Bernard MT Condensed" panose="02050806060905020404" pitchFamily="18" charset="0"/>
              </a:rPr>
              <a:t>HORSEMANSHIP WORKSHOPS</a:t>
            </a:r>
            <a:endParaRPr lang="en-US" sz="3600" dirty="0">
              <a:solidFill>
                <a:schemeClr val="bg1"/>
              </a:solidFill>
              <a:effectLst>
                <a:glow rad="101600">
                  <a:schemeClr val="bg1">
                    <a:lumMod val="75000"/>
                    <a:alpha val="60000"/>
                  </a:schemeClr>
                </a:glow>
              </a:effectLst>
              <a:latin typeface="Bernard MT Condensed" panose="02050806060905020404" pitchFamily="18" charset="0"/>
            </a:endParaRPr>
          </a:p>
        </p:txBody>
      </p:sp>
      <p:sp>
        <p:nvSpPr>
          <p:cNvPr id="13" name="TextBox 12"/>
          <p:cNvSpPr txBox="1"/>
          <p:nvPr/>
        </p:nvSpPr>
        <p:spPr>
          <a:xfrm>
            <a:off x="-9473699" y="4110665"/>
            <a:ext cx="5758042" cy="1117304"/>
          </a:xfrm>
          <a:prstGeom prst="rect">
            <a:avLst/>
          </a:prstGeom>
          <a:noFill/>
        </p:spPr>
        <p:txBody>
          <a:bodyPr wrap="square" rtlCol="0">
            <a:prstTxWarp prst="textDoubleWave1">
              <a:avLst/>
            </a:prstTxWarp>
            <a:spAutoFit/>
          </a:bodyPr>
          <a:lstStyle/>
          <a:p>
            <a:r>
              <a:rPr lang="en-US" sz="2400" dirty="0" smtClean="0">
                <a:solidFill>
                  <a:schemeClr val="bg1"/>
                </a:solidFill>
                <a:effectLst>
                  <a:glow rad="101600">
                    <a:schemeClr val="bg1">
                      <a:lumMod val="75000"/>
                      <a:alpha val="60000"/>
                    </a:schemeClr>
                  </a:glow>
                </a:effectLst>
                <a:latin typeface="Bernard MT Condensed" panose="02050806060905020404" pitchFamily="18" charset="0"/>
              </a:rPr>
              <a:t>CONTINUING EDUCATION UNITS</a:t>
            </a:r>
            <a:r>
              <a:rPr lang="en-US" sz="2400" dirty="0" smtClean="0">
                <a:solidFill>
                  <a:schemeClr val="bg1"/>
                </a:solidFill>
                <a:latin typeface="Bernard MT Condensed" panose="02050806060905020404" pitchFamily="18" charset="0"/>
              </a:rPr>
              <a:t> </a:t>
            </a:r>
            <a:endParaRPr lang="en-US" sz="2400" dirty="0">
              <a:solidFill>
                <a:schemeClr val="bg1"/>
              </a:solidFill>
              <a:latin typeface="Bernard MT Condensed" panose="02050806060905020404" pitchFamily="18" charset="0"/>
            </a:endParaRPr>
          </a:p>
        </p:txBody>
      </p:sp>
      <p:sp>
        <p:nvSpPr>
          <p:cNvPr id="14" name="TextBox 13"/>
          <p:cNvSpPr txBox="1"/>
          <p:nvPr/>
        </p:nvSpPr>
        <p:spPr>
          <a:xfrm>
            <a:off x="-9220310" y="5993029"/>
            <a:ext cx="5504653" cy="610971"/>
          </a:xfrm>
          <a:prstGeom prst="rect">
            <a:avLst/>
          </a:prstGeom>
          <a:noFill/>
        </p:spPr>
        <p:txBody>
          <a:bodyPr wrap="square" rtlCol="0">
            <a:prstTxWarp prst="textDoubleWave1">
              <a:avLst>
                <a:gd name="adj1" fmla="val 6250"/>
                <a:gd name="adj2" fmla="val 876"/>
              </a:avLst>
            </a:prstTxWarp>
            <a:spAutoFit/>
          </a:bodyPr>
          <a:lstStyle/>
          <a:p>
            <a:r>
              <a:rPr lang="en-US" sz="2400" dirty="0" smtClean="0">
                <a:solidFill>
                  <a:schemeClr val="bg1"/>
                </a:solidFill>
                <a:effectLst>
                  <a:glow rad="101600">
                    <a:schemeClr val="bg1">
                      <a:lumMod val="75000"/>
                      <a:alpha val="60000"/>
                    </a:schemeClr>
                  </a:glow>
                </a:effectLst>
                <a:latin typeface="Bernard MT Condensed" panose="02050806060905020404" pitchFamily="18" charset="0"/>
              </a:rPr>
              <a:t>RANCH/FARMER STARTING PROGRAM</a:t>
            </a:r>
            <a:endParaRPr lang="en-US" sz="2400" dirty="0">
              <a:solidFill>
                <a:schemeClr val="bg1"/>
              </a:solidFill>
              <a:effectLst>
                <a:glow rad="101600">
                  <a:schemeClr val="bg1">
                    <a:lumMod val="75000"/>
                    <a:alpha val="60000"/>
                  </a:schemeClr>
                </a:glow>
              </a:effectLst>
              <a:latin typeface="Bernard MT Condensed" panose="02050806060905020404" pitchFamily="18" charset="0"/>
            </a:endParaRPr>
          </a:p>
        </p:txBody>
      </p:sp>
      <p:grpSp>
        <p:nvGrpSpPr>
          <p:cNvPr id="34" name="Group 33"/>
          <p:cNvGrpSpPr/>
          <p:nvPr/>
        </p:nvGrpSpPr>
        <p:grpSpPr>
          <a:xfrm rot="673225">
            <a:off x="-2265342" y="5123472"/>
            <a:ext cx="2265342" cy="2094855"/>
            <a:chOff x="5809987" y="1584024"/>
            <a:chExt cx="1518816" cy="1351441"/>
          </a:xfrm>
        </p:grpSpPr>
        <p:sp>
          <p:nvSpPr>
            <p:cNvPr id="32" name="16-Point Star 31"/>
            <p:cNvSpPr/>
            <p:nvPr/>
          </p:nvSpPr>
          <p:spPr>
            <a:xfrm>
              <a:off x="5809987" y="1584024"/>
              <a:ext cx="1518816" cy="1351441"/>
            </a:xfrm>
            <a:prstGeom prst="star16">
              <a:avLst>
                <a:gd name="adj" fmla="val 21106"/>
              </a:avLst>
            </a:prstGeom>
            <a:gradFill flip="none" rotWithShape="1">
              <a:gsLst>
                <a:gs pos="0">
                  <a:schemeClr val="bg1"/>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32"/>
            <p:cNvSpPr/>
            <p:nvPr/>
          </p:nvSpPr>
          <p:spPr>
            <a:xfrm>
              <a:off x="5948378" y="1741152"/>
              <a:ext cx="1242034" cy="1037183"/>
            </a:xfrm>
            <a:prstGeom prst="star4">
              <a:avLst>
                <a:gd name="adj" fmla="val 4721"/>
              </a:avLst>
            </a:prstGeom>
            <a:gradFill>
              <a:gsLst>
                <a:gs pos="0">
                  <a:schemeClr val="bg1"/>
                </a:gs>
                <a:gs pos="100000">
                  <a:schemeClr val="bg1">
                    <a:alpha val="2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entagon 6"/>
          <p:cNvSpPr/>
          <p:nvPr/>
        </p:nvSpPr>
        <p:spPr>
          <a:xfrm rot="19417079">
            <a:off x="-13433839" y="6085602"/>
            <a:ext cx="14321910" cy="7088119"/>
          </a:xfrm>
          <a:prstGeom prst="homePlate">
            <a:avLst/>
          </a:prstGeom>
          <a:solidFill>
            <a:schemeClr val="bg1">
              <a:lumMod val="85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5689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34"/>
                                            </p:tgtEl>
                                            <p:attrNameLst>
                                              <p:attrName>r</p:attrName>
                                            </p:attrNameLst>
                                          </p:cBhvr>
                                        </p:animRot>
                                      </p:childTnLst>
                                    </p:cTn>
                                  </p:par>
                                  <p:par>
                                    <p:cTn id="7" presetID="42" presetClass="path" presetSubtype="0" accel="50000" decel="50000" fill="hold" nodeType="withEffect">
                                      <p:stCondLst>
                                        <p:cond delay="0"/>
                                      </p:stCondLst>
                                      <p:childTnLst>
                                        <p:animMotion origin="layout" path="M 0.01185 0.12245 L 1.18099 -0.93472 " pathEditMode="relative" rAng="0" ptsTypes="AA">
                                          <p:cBhvr>
                                            <p:cTn id="8" dur="2000" fill="hold"/>
                                            <p:tgtEl>
                                              <p:spTgt spid="34"/>
                                            </p:tgtEl>
                                            <p:attrNameLst>
                                              <p:attrName>ppt_x</p:attrName>
                                              <p:attrName>ppt_y</p:attrName>
                                            </p:attrNameLst>
                                          </p:cBhvr>
                                          <p:rCtr x="58451" y="-52870"/>
                                        </p:animMotion>
                                      </p:childTnLst>
                                    </p:cTn>
                                  </p:par>
                                  <p:par>
                                    <p:cTn id="9" presetID="42" presetClass="path" presetSubtype="0" accel="50000" decel="50000" fill="hold" grpId="0" nodeType="withEffect">
                                      <p:stCondLst>
                                        <p:cond delay="0"/>
                                      </p:stCondLst>
                                      <p:childTnLst>
                                        <p:animMotion origin="layout" path="M 0.02291 0.15023 L 1.05286 -0.83612 " pathEditMode="relative" rAng="0" ptsTypes="AA">
                                          <p:cBhvr>
                                            <p:cTn id="10" dur="2000" fill="hold"/>
                                            <p:tgtEl>
                                              <p:spTgt spid="7"/>
                                            </p:tgtEl>
                                            <p:attrNameLst>
                                              <p:attrName>ppt_x</p:attrName>
                                              <p:attrName>ppt_y</p:attrName>
                                            </p:attrNameLst>
                                          </p:cBhvr>
                                          <p:rCtr x="51497" y="-49329"/>
                                        </p:animMotion>
                                      </p:childTnLst>
                                    </p:cTn>
                                  </p:par>
                                </p:childTnLst>
                              </p:cTn>
                            </p:par>
                            <p:par>
                              <p:cTn id="11" fill="hold">
                                <p:stCondLst>
                                  <p:cond delay="2000"/>
                                </p:stCondLst>
                                <p:childTnLst>
                                  <p:par>
                                    <p:cTn id="12" presetID="42" presetClass="path" presetSubtype="0" accel="47200" fill="hold" grpId="1" nodeType="afterEffect" p14:presetBounceEnd="2400">
                                      <p:stCondLst>
                                        <p:cond delay="0"/>
                                      </p:stCondLst>
                                      <p:childTnLst>
                                        <p:animMotion origin="layout" path="M 0.04245 -0.18797 L 0.76862 -0.79051 " pathEditMode="relative" rAng="0" ptsTypes="AA" p14:bounceEnd="2400">
                                          <p:cBhvr>
                                            <p:cTn id="13" dur="1250" fill="hold"/>
                                            <p:tgtEl>
                                              <p:spTgt spid="3">
                                                <p:txEl>
                                                  <p:pRg st="0" end="0"/>
                                                </p:txEl>
                                              </p:spTgt>
                                            </p:tgtEl>
                                            <p:attrNameLst>
                                              <p:attrName>ppt_x</p:attrName>
                                              <p:attrName>ppt_y</p:attrName>
                                            </p:attrNameLst>
                                          </p:cBhvr>
                                          <p:rCtr x="36302" y="-30139"/>
                                        </p:animMotion>
                                      </p:childTnLst>
                                    </p:cTn>
                                  </p:par>
                                  <p:par>
                                    <p:cTn id="14" presetID="42" presetClass="path" presetSubtype="0" accel="50000" decel="50000" fill="hold" grpId="0" nodeType="withEffect">
                                      <p:stCondLst>
                                        <p:cond delay="0"/>
                                      </p:stCondLst>
                                      <p:childTnLst>
                                        <p:animMotion origin="layout" path="M 0.38307 -0.00973 L 1.24375 -0.07894 " pathEditMode="relative" rAng="0" ptsTypes="AA">
                                          <p:cBhvr>
                                            <p:cTn id="15" dur="2000" fill="hold"/>
                                            <p:tgtEl>
                                              <p:spTgt spid="14"/>
                                            </p:tgtEl>
                                            <p:attrNameLst>
                                              <p:attrName>ppt_x</p:attrName>
                                              <p:attrName>ppt_y</p:attrName>
                                            </p:attrNameLst>
                                          </p:cBhvr>
                                          <p:rCtr x="43034" y="-3472"/>
                                        </p:animMotion>
                                      </p:childTnLst>
                                    </p:cTn>
                                  </p:par>
                                  <p:par>
                                    <p:cTn id="16" presetID="42" presetClass="path" presetSubtype="0" accel="50000" decel="50000" fill="hold" grpId="0" nodeType="withEffect">
                                      <p:stCondLst>
                                        <p:cond delay="0"/>
                                      </p:stCondLst>
                                      <p:childTnLst>
                                        <p:animMotion origin="layout" path="M 0.33386 0.23773 L 0.8056 -0.24005 " pathEditMode="relative" rAng="0" ptsTypes="AA">
                                          <p:cBhvr>
                                            <p:cTn id="17" dur="2000" fill="hold"/>
                                            <p:tgtEl>
                                              <p:spTgt spid="13"/>
                                            </p:tgtEl>
                                            <p:attrNameLst>
                                              <p:attrName>ppt_x</p:attrName>
                                              <p:attrName>ppt_y</p:attrName>
                                            </p:attrNameLst>
                                          </p:cBhvr>
                                          <p:rCtr x="23581" y="-23889"/>
                                        </p:animMotion>
                                      </p:childTnLst>
                                    </p:cTn>
                                  </p:par>
                                  <p:par>
                                    <p:cTn id="18" presetID="42" presetClass="path" presetSubtype="0" accel="50000" decel="50000" fill="hold" grpId="0" nodeType="withEffect">
                                      <p:stCondLst>
                                        <p:cond delay="0"/>
                                      </p:stCondLst>
                                      <p:childTnLst>
                                        <p:animMotion origin="layout" path="M 0.23307 0.48681 L 0.82357 0.25232 " pathEditMode="relative" rAng="0" ptsTypes="AA">
                                          <p:cBhvr>
                                            <p:cTn id="19" dur="2000" fill="hold"/>
                                            <p:tgtEl>
                                              <p:spTgt spid="6"/>
                                            </p:tgtEl>
                                            <p:attrNameLst>
                                              <p:attrName>ppt_x</p:attrName>
                                              <p:attrName>ppt_y</p:attrName>
                                            </p:attrNameLst>
                                          </p:cBhvr>
                                          <p:rCtr x="29531" y="-11736"/>
                                        </p:animMotion>
                                      </p:childTnLst>
                                    </p:cTn>
                                  </p:par>
                                  <p:par>
                                    <p:cTn id="20" presetID="42" presetClass="path" presetSubtype="0" accel="50000" decel="50000" fill="hold" grpId="0" nodeType="withEffect">
                                      <p:stCondLst>
                                        <p:cond delay="0"/>
                                      </p:stCondLst>
                                      <p:childTnLst>
                                        <p:animMotion origin="layout" path="M 0.13164 0.55023 L 1.24323 0.26806 " pathEditMode="relative" rAng="0" ptsTypes="AA">
                                          <p:cBhvr>
                                            <p:cTn id="21" dur="2000" fill="hold"/>
                                            <p:tgtEl>
                                              <p:spTgt spid="12"/>
                                            </p:tgtEl>
                                            <p:attrNameLst>
                                              <p:attrName>ppt_x</p:attrName>
                                              <p:attrName>ppt_y</p:attrName>
                                            </p:attrNameLst>
                                          </p:cBhvr>
                                          <p:rCtr x="55573" y="-1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0"/>
          <p:bldP spid="12" grpId="0"/>
          <p:bldP spid="13" grpId="0"/>
          <p:bldP spid="14"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34"/>
                                            </p:tgtEl>
                                            <p:attrNameLst>
                                              <p:attrName>r</p:attrName>
                                            </p:attrNameLst>
                                          </p:cBhvr>
                                        </p:animRot>
                                      </p:childTnLst>
                                    </p:cTn>
                                  </p:par>
                                  <p:par>
                                    <p:cTn id="7" presetID="42" presetClass="path" presetSubtype="0" accel="50000" decel="50000" fill="hold" nodeType="withEffect">
                                      <p:stCondLst>
                                        <p:cond delay="0"/>
                                      </p:stCondLst>
                                      <p:childTnLst>
                                        <p:animMotion origin="layout" path="M 0.01185 0.12245 L 1.18099 -0.93472 " pathEditMode="relative" rAng="0" ptsTypes="AA">
                                          <p:cBhvr>
                                            <p:cTn id="8" dur="2000" fill="hold"/>
                                            <p:tgtEl>
                                              <p:spTgt spid="34"/>
                                            </p:tgtEl>
                                            <p:attrNameLst>
                                              <p:attrName>ppt_x</p:attrName>
                                              <p:attrName>ppt_y</p:attrName>
                                            </p:attrNameLst>
                                          </p:cBhvr>
                                          <p:rCtr x="58451" y="-52870"/>
                                        </p:animMotion>
                                      </p:childTnLst>
                                    </p:cTn>
                                  </p:par>
                                  <p:par>
                                    <p:cTn id="9" presetID="42" presetClass="path" presetSubtype="0" accel="50000" decel="50000" fill="hold" grpId="0" nodeType="withEffect">
                                      <p:stCondLst>
                                        <p:cond delay="0"/>
                                      </p:stCondLst>
                                      <p:childTnLst>
                                        <p:animMotion origin="layout" path="M 0.02291 0.15023 L 1.05286 -0.83612 " pathEditMode="relative" rAng="0" ptsTypes="AA">
                                          <p:cBhvr>
                                            <p:cTn id="10" dur="2000" fill="hold"/>
                                            <p:tgtEl>
                                              <p:spTgt spid="7"/>
                                            </p:tgtEl>
                                            <p:attrNameLst>
                                              <p:attrName>ppt_x</p:attrName>
                                              <p:attrName>ppt_y</p:attrName>
                                            </p:attrNameLst>
                                          </p:cBhvr>
                                          <p:rCtr x="51497" y="-49329"/>
                                        </p:animMotion>
                                      </p:childTnLst>
                                    </p:cTn>
                                  </p:par>
                                </p:childTnLst>
                              </p:cTn>
                            </p:par>
                            <p:par>
                              <p:cTn id="11" fill="hold">
                                <p:stCondLst>
                                  <p:cond delay="2000"/>
                                </p:stCondLst>
                                <p:childTnLst>
                                  <p:par>
                                    <p:cTn id="12" presetID="42" presetClass="path" presetSubtype="0" accel="47200" fill="hold" grpId="1" nodeType="afterEffect">
                                      <p:stCondLst>
                                        <p:cond delay="0"/>
                                      </p:stCondLst>
                                      <p:childTnLst>
                                        <p:animMotion origin="layout" path="M 0.04245 -0.18797 L 0.76862 -0.79051 " pathEditMode="relative" rAng="0" ptsTypes="AA">
                                          <p:cBhvr>
                                            <p:cTn id="13" dur="1250" fill="hold"/>
                                            <p:tgtEl>
                                              <p:spTgt spid="3">
                                                <p:txEl>
                                                  <p:pRg st="0" end="0"/>
                                                </p:txEl>
                                              </p:spTgt>
                                            </p:tgtEl>
                                            <p:attrNameLst>
                                              <p:attrName>ppt_x</p:attrName>
                                              <p:attrName>ppt_y</p:attrName>
                                            </p:attrNameLst>
                                          </p:cBhvr>
                                          <p:rCtr x="36302" y="-30139"/>
                                        </p:animMotion>
                                      </p:childTnLst>
                                    </p:cTn>
                                  </p:par>
                                  <p:par>
                                    <p:cTn id="14" presetID="42" presetClass="path" presetSubtype="0" accel="50000" decel="50000" fill="hold" grpId="0" nodeType="withEffect">
                                      <p:stCondLst>
                                        <p:cond delay="0"/>
                                      </p:stCondLst>
                                      <p:childTnLst>
                                        <p:animMotion origin="layout" path="M 0.38307 -0.00973 L 1.24375 -0.07894 " pathEditMode="relative" rAng="0" ptsTypes="AA">
                                          <p:cBhvr>
                                            <p:cTn id="15" dur="2000" fill="hold"/>
                                            <p:tgtEl>
                                              <p:spTgt spid="14"/>
                                            </p:tgtEl>
                                            <p:attrNameLst>
                                              <p:attrName>ppt_x</p:attrName>
                                              <p:attrName>ppt_y</p:attrName>
                                            </p:attrNameLst>
                                          </p:cBhvr>
                                          <p:rCtr x="43034" y="-3472"/>
                                        </p:animMotion>
                                      </p:childTnLst>
                                    </p:cTn>
                                  </p:par>
                                  <p:par>
                                    <p:cTn id="16" presetID="42" presetClass="path" presetSubtype="0" accel="50000" decel="50000" fill="hold" grpId="0" nodeType="withEffect">
                                      <p:stCondLst>
                                        <p:cond delay="0"/>
                                      </p:stCondLst>
                                      <p:childTnLst>
                                        <p:animMotion origin="layout" path="M 0.33386 0.23773 L 0.8056 -0.24005 " pathEditMode="relative" rAng="0" ptsTypes="AA">
                                          <p:cBhvr>
                                            <p:cTn id="17" dur="2000" fill="hold"/>
                                            <p:tgtEl>
                                              <p:spTgt spid="13"/>
                                            </p:tgtEl>
                                            <p:attrNameLst>
                                              <p:attrName>ppt_x</p:attrName>
                                              <p:attrName>ppt_y</p:attrName>
                                            </p:attrNameLst>
                                          </p:cBhvr>
                                          <p:rCtr x="23581" y="-23889"/>
                                        </p:animMotion>
                                      </p:childTnLst>
                                    </p:cTn>
                                  </p:par>
                                  <p:par>
                                    <p:cTn id="18" presetID="42" presetClass="path" presetSubtype="0" accel="50000" decel="50000" fill="hold" grpId="0" nodeType="withEffect">
                                      <p:stCondLst>
                                        <p:cond delay="0"/>
                                      </p:stCondLst>
                                      <p:childTnLst>
                                        <p:animMotion origin="layout" path="M 0.23307 0.48681 L 0.82357 0.25232 " pathEditMode="relative" rAng="0" ptsTypes="AA">
                                          <p:cBhvr>
                                            <p:cTn id="19" dur="2000" fill="hold"/>
                                            <p:tgtEl>
                                              <p:spTgt spid="6"/>
                                            </p:tgtEl>
                                            <p:attrNameLst>
                                              <p:attrName>ppt_x</p:attrName>
                                              <p:attrName>ppt_y</p:attrName>
                                            </p:attrNameLst>
                                          </p:cBhvr>
                                          <p:rCtr x="29531" y="-11736"/>
                                        </p:animMotion>
                                      </p:childTnLst>
                                    </p:cTn>
                                  </p:par>
                                  <p:par>
                                    <p:cTn id="20" presetID="42" presetClass="path" presetSubtype="0" accel="50000" decel="50000" fill="hold" grpId="0" nodeType="withEffect">
                                      <p:stCondLst>
                                        <p:cond delay="0"/>
                                      </p:stCondLst>
                                      <p:childTnLst>
                                        <p:animMotion origin="layout" path="M 0.13164 0.55023 L 1.24323 0.26806 " pathEditMode="relative" rAng="0" ptsTypes="AA">
                                          <p:cBhvr>
                                            <p:cTn id="21" dur="2000" fill="hold"/>
                                            <p:tgtEl>
                                              <p:spTgt spid="12"/>
                                            </p:tgtEl>
                                            <p:attrNameLst>
                                              <p:attrName>ppt_x</p:attrName>
                                              <p:attrName>ppt_y</p:attrName>
                                            </p:attrNameLst>
                                          </p:cBhvr>
                                          <p:rCtr x="55573" y="-1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0"/>
          <p:bldP spid="12" grpId="0"/>
          <p:bldP spid="13" grpId="0"/>
          <p:bldP spid="14" grpId="0"/>
          <p:bldP spid="7"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55448"/>
            <a:ext cx="10058400" cy="1609344"/>
          </a:xfrm>
        </p:spPr>
        <p:txBody>
          <a:bodyPr/>
          <a:lstStyle/>
          <a:p>
            <a:r>
              <a:rPr lang="en-US" dirty="0" smtClean="0"/>
              <a:t>Questions!</a:t>
            </a:r>
            <a:endParaRPr lang="en-US" dirty="0"/>
          </a:p>
        </p:txBody>
      </p:sp>
      <p:sp>
        <p:nvSpPr>
          <p:cNvPr id="3" name="Content Placeholder 2"/>
          <p:cNvSpPr>
            <a:spLocks noGrp="1"/>
          </p:cNvSpPr>
          <p:nvPr>
            <p:ph idx="1"/>
          </p:nvPr>
        </p:nvSpPr>
        <p:spPr>
          <a:xfrm>
            <a:off x="1069848" y="1856232"/>
            <a:ext cx="10058400" cy="4050792"/>
          </a:xfrm>
        </p:spPr>
        <p:txBody>
          <a:bodyPr/>
          <a:lstStyle/>
          <a:p>
            <a:pPr marL="457200" indent="-457200">
              <a:buFont typeface="+mj-lt"/>
              <a:buAutoNum type="arabicPeriod"/>
            </a:pPr>
            <a:r>
              <a:rPr lang="en-US" dirty="0" smtClean="0"/>
              <a:t>Can you use an old trash can for a container garden?</a:t>
            </a:r>
          </a:p>
          <a:p>
            <a:pPr marL="457200" indent="-457200">
              <a:buFont typeface="+mj-lt"/>
              <a:buAutoNum type="arabicPeriod"/>
            </a:pPr>
            <a:r>
              <a:rPr lang="en-US" dirty="0" smtClean="0"/>
              <a:t>Why is it important to “harden off” your seedlings when transitioning them to the outdoors? </a:t>
            </a:r>
          </a:p>
          <a:p>
            <a:pPr marL="457200" indent="-457200">
              <a:buFont typeface="+mj-lt"/>
              <a:buAutoNum type="arabicPeriod"/>
            </a:pPr>
            <a:r>
              <a:rPr lang="en-US" dirty="0" smtClean="0"/>
              <a:t>Why is fertilizer important for container gardens?</a:t>
            </a:r>
          </a:p>
          <a:p>
            <a:pPr marL="457200" indent="-457200">
              <a:buFont typeface="+mj-lt"/>
              <a:buAutoNum type="arabicPeriod"/>
            </a:pPr>
            <a:r>
              <a:rPr lang="en-US" dirty="0" smtClean="0"/>
              <a:t>You shouldn’t use potting soil mix for your container garden.    </a:t>
            </a:r>
            <a:r>
              <a:rPr lang="en-US" b="1" dirty="0" smtClean="0"/>
              <a:t>T      F   </a:t>
            </a:r>
          </a:p>
          <a:p>
            <a:pPr marL="457200" indent="-457200">
              <a:buFont typeface="+mj-lt"/>
              <a:buAutoNum type="arabicPeriod"/>
            </a:pPr>
            <a:endParaRPr lang="en-US" dirty="0"/>
          </a:p>
        </p:txBody>
      </p:sp>
    </p:spTree>
    <p:extLst>
      <p:ext uri="{BB962C8B-B14F-4D97-AF65-F5344CB8AC3E}">
        <p14:creationId xmlns:p14="http://schemas.microsoft.com/office/powerpoint/2010/main" val="2025504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alphaModFix amt="33000"/>
          </a:blip>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8287352" y="0"/>
            <a:ext cx="3904648" cy="6858000"/>
          </a:xfrm>
          <a:prstGeom prst="rect">
            <a:avLst/>
          </a:prstGeom>
          <a:gradFill>
            <a:gsLst>
              <a:gs pos="0">
                <a:srgbClr val="FFC000"/>
              </a:gs>
              <a:gs pos="100000">
                <a:schemeClr val="accent1">
                  <a:lumMod val="45000"/>
                  <a:lumOff val="55000"/>
                </a:schemeClr>
              </a:gs>
              <a:gs pos="100000">
                <a:schemeClr val="accent1">
                  <a:lumMod val="45000"/>
                  <a:lumOff val="55000"/>
                  <a:alpha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632767" y="235337"/>
            <a:ext cx="3200400" cy="1737360"/>
          </a:xfrm>
        </p:spPr>
        <p:txBody>
          <a:bodyPr/>
          <a:lstStyle/>
          <a:p>
            <a:r>
              <a:rPr lang="en-US" dirty="0" smtClean="0"/>
              <a:t>Sunlight and Temperature</a:t>
            </a:r>
            <a:endParaRPr lang="en-US" dirty="0"/>
          </a:p>
        </p:txBody>
      </p:sp>
      <p:sp>
        <p:nvSpPr>
          <p:cNvPr id="5" name="Content Placeholder 4"/>
          <p:cNvSpPr>
            <a:spLocks noGrp="1"/>
          </p:cNvSpPr>
          <p:nvPr>
            <p:ph idx="1"/>
          </p:nvPr>
        </p:nvSpPr>
        <p:spPr>
          <a:xfrm>
            <a:off x="725585" y="1972697"/>
            <a:ext cx="6711696" cy="3238186"/>
          </a:xfrm>
        </p:spPr>
        <p:txBody>
          <a:bodyPr>
            <a:noAutofit/>
          </a:bodyPr>
          <a:lstStyle/>
          <a:p>
            <a:pPr marL="0" indent="0" algn="ctr">
              <a:buNone/>
            </a:pPr>
            <a:r>
              <a:rPr lang="en-US" sz="2400" dirty="0" smtClean="0"/>
              <a:t>Most plants need full sun, in order to grow successfully, which is </a:t>
            </a:r>
            <a:r>
              <a:rPr lang="en-US" sz="2400" b="1" u="sng" dirty="0" smtClean="0"/>
              <a:t>at least six hours of direct sunlight each day</a:t>
            </a:r>
            <a:r>
              <a:rPr lang="en-US" sz="2400" dirty="0" smtClean="0"/>
              <a:t>.</a:t>
            </a:r>
          </a:p>
          <a:p>
            <a:pPr marL="0" indent="0" algn="ctr">
              <a:buNone/>
            </a:pPr>
            <a:endParaRPr lang="en-US" sz="2400" dirty="0" smtClean="0"/>
          </a:p>
          <a:p>
            <a:pPr marL="0" indent="0" algn="ctr">
              <a:buNone/>
            </a:pPr>
            <a:r>
              <a:rPr lang="en-US" sz="2400" dirty="0"/>
              <a:t>The soil should be at least 60° F, as that is what most plants require </a:t>
            </a:r>
            <a:r>
              <a:rPr lang="en-US" sz="2400" dirty="0" smtClean="0"/>
              <a:t>for a successful growing season. </a:t>
            </a:r>
          </a:p>
          <a:p>
            <a:pPr marL="0" indent="0" algn="ctr">
              <a:buNone/>
            </a:pPr>
            <a:endParaRPr lang="en-US" sz="2400" dirty="0"/>
          </a:p>
          <a:p>
            <a:pPr marL="0" indent="0" algn="ctr">
              <a:buNone/>
            </a:pPr>
            <a:endParaRPr lang="en-US" sz="2400" dirty="0" smtClean="0"/>
          </a:p>
        </p:txBody>
      </p:sp>
      <p:sp>
        <p:nvSpPr>
          <p:cNvPr id="6" name="Text Placeholder 5"/>
          <p:cNvSpPr>
            <a:spLocks noGrp="1"/>
          </p:cNvSpPr>
          <p:nvPr>
            <p:ph type="body" sz="half" idx="2"/>
          </p:nvPr>
        </p:nvSpPr>
        <p:spPr/>
        <p:txBody>
          <a:bodyPr/>
          <a:lstStyle/>
          <a:p>
            <a:endParaRPr lang="en-US"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51673" y="2031177"/>
            <a:ext cx="3962588" cy="4075805"/>
          </a:xfrm>
          <a:prstGeom prst="rect">
            <a:avLst/>
          </a:prstGeom>
        </p:spPr>
      </p:pic>
    </p:spTree>
    <p:extLst>
      <p:ext uri="{BB962C8B-B14F-4D97-AF65-F5344CB8AC3E}">
        <p14:creationId xmlns:p14="http://schemas.microsoft.com/office/powerpoint/2010/main" val="1426741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t>
            </a:r>
            <a:r>
              <a:rPr lang="en-US" dirty="0"/>
              <a:t>s</a:t>
            </a:r>
            <a:r>
              <a:rPr lang="en-US" dirty="0" smtClean="0"/>
              <a:t>timated Co</a:t>
            </a:r>
            <a:r>
              <a:rPr lang="en-US" sz="4400" dirty="0" smtClean="0"/>
              <a:t>s</a:t>
            </a:r>
            <a:r>
              <a:rPr lang="en-US" dirty="0" smtClean="0"/>
              <a:t>t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75089449"/>
              </p:ext>
            </p:extLst>
          </p:nvPr>
        </p:nvGraphicFramePr>
        <p:xfrm>
          <a:off x="2193398" y="2093976"/>
          <a:ext cx="7811300" cy="3440985"/>
        </p:xfrm>
        <a:graphic>
          <a:graphicData uri="http://schemas.openxmlformats.org/drawingml/2006/table">
            <a:tbl>
              <a:tblPr firstRow="1" bandRow="1">
                <a:tableStyleId>{ED083AE6-46FA-4A59-8FB0-9F97EB10719F}</a:tableStyleId>
              </a:tblPr>
              <a:tblGrid>
                <a:gridCol w="1952825">
                  <a:extLst>
                    <a:ext uri="{9D8B030D-6E8A-4147-A177-3AD203B41FA5}">
                      <a16:colId xmlns:a16="http://schemas.microsoft.com/office/drawing/2014/main" val="545555056"/>
                    </a:ext>
                  </a:extLst>
                </a:gridCol>
                <a:gridCol w="1952825">
                  <a:extLst>
                    <a:ext uri="{9D8B030D-6E8A-4147-A177-3AD203B41FA5}">
                      <a16:colId xmlns:a16="http://schemas.microsoft.com/office/drawing/2014/main" val="1330698806"/>
                    </a:ext>
                  </a:extLst>
                </a:gridCol>
                <a:gridCol w="1952825">
                  <a:extLst>
                    <a:ext uri="{9D8B030D-6E8A-4147-A177-3AD203B41FA5}">
                      <a16:colId xmlns:a16="http://schemas.microsoft.com/office/drawing/2014/main" val="4165421426"/>
                    </a:ext>
                  </a:extLst>
                </a:gridCol>
                <a:gridCol w="1952825">
                  <a:extLst>
                    <a:ext uri="{9D8B030D-6E8A-4147-A177-3AD203B41FA5}">
                      <a16:colId xmlns:a16="http://schemas.microsoft.com/office/drawing/2014/main" val="2239705616"/>
                    </a:ext>
                  </a:extLst>
                </a:gridCol>
              </a:tblGrid>
              <a:tr h="1146995">
                <a:tc>
                  <a:txBody>
                    <a:bodyPr/>
                    <a:lstStyle/>
                    <a:p>
                      <a:endParaRPr lang="en-US" sz="1800" b="1" dirty="0"/>
                    </a:p>
                  </a:txBody>
                  <a:tcPr anchor="ctr"/>
                </a:tc>
                <a:tc>
                  <a:txBody>
                    <a:bodyPr/>
                    <a:lstStyle/>
                    <a:p>
                      <a:pPr algn="ctr"/>
                      <a:r>
                        <a:rPr lang="en-US" sz="4000" u="sng" dirty="0" smtClean="0"/>
                        <a:t>$</a:t>
                      </a:r>
                      <a:endParaRPr lang="en-US" sz="4000" u="sng" dirty="0"/>
                    </a:p>
                  </a:txBody>
                  <a:tcPr anchor="ctr"/>
                </a:tc>
                <a:tc>
                  <a:txBody>
                    <a:bodyPr/>
                    <a:lstStyle/>
                    <a:p>
                      <a:pPr algn="ctr"/>
                      <a:r>
                        <a:rPr lang="en-US" sz="4000" u="sng" dirty="0" smtClean="0"/>
                        <a:t>$$</a:t>
                      </a:r>
                      <a:endParaRPr lang="en-US" sz="4000" u="sng" dirty="0"/>
                    </a:p>
                  </a:txBody>
                  <a:tcPr anchor="ctr"/>
                </a:tc>
                <a:tc>
                  <a:txBody>
                    <a:bodyPr/>
                    <a:lstStyle/>
                    <a:p>
                      <a:pPr algn="ctr"/>
                      <a:r>
                        <a:rPr lang="en-US" sz="4000" u="sng" dirty="0" smtClean="0"/>
                        <a:t>$$$</a:t>
                      </a:r>
                      <a:endParaRPr lang="en-US" sz="4000" u="sng" dirty="0"/>
                    </a:p>
                  </a:txBody>
                  <a:tcPr anchor="ctr"/>
                </a:tc>
                <a:extLst>
                  <a:ext uri="{0D108BD9-81ED-4DB2-BD59-A6C34878D82A}">
                    <a16:rowId xmlns:a16="http://schemas.microsoft.com/office/drawing/2014/main" val="2773078291"/>
                  </a:ext>
                </a:extLst>
              </a:tr>
              <a:tr h="1146995">
                <a:tc>
                  <a:txBody>
                    <a:bodyPr/>
                    <a:lstStyle/>
                    <a:p>
                      <a:pPr algn="ctr"/>
                      <a:r>
                        <a:rPr lang="en-US" sz="2800" b="1" u="sng" dirty="0" smtClean="0"/>
                        <a:t>Organic</a:t>
                      </a:r>
                      <a:endParaRPr lang="en-US" sz="2800" b="1" u="sng" dirty="0"/>
                    </a:p>
                  </a:txBody>
                  <a:tcPr anchor="ctr"/>
                </a:tc>
                <a:tc>
                  <a:txBody>
                    <a:bodyPr/>
                    <a:lstStyle/>
                    <a:p>
                      <a:pPr algn="ctr"/>
                      <a:r>
                        <a:rPr lang="en-US" sz="2000" b="1" dirty="0" smtClean="0"/>
                        <a:t>$13</a:t>
                      </a:r>
                      <a:r>
                        <a:rPr lang="en-US" sz="2000" b="1" baseline="0" dirty="0" smtClean="0"/>
                        <a:t> (8qts)</a:t>
                      </a:r>
                      <a:endParaRPr lang="en-US" sz="2000" b="1" dirty="0"/>
                    </a:p>
                  </a:txBody>
                  <a:tcPr anchor="ctr"/>
                </a:tc>
                <a:tc>
                  <a:txBody>
                    <a:bodyPr/>
                    <a:lstStyle/>
                    <a:p>
                      <a:pPr algn="ctr"/>
                      <a:r>
                        <a:rPr lang="en-US" sz="2000" b="1" dirty="0" smtClean="0"/>
                        <a:t>$25</a:t>
                      </a:r>
                      <a:r>
                        <a:rPr lang="en-US" sz="2000" b="1" baseline="0" dirty="0" smtClean="0"/>
                        <a:t> (8.5qts)</a:t>
                      </a:r>
                      <a:endParaRPr lang="en-US" sz="2000" b="1" dirty="0"/>
                    </a:p>
                  </a:txBody>
                  <a:tcPr anchor="ctr"/>
                </a:tc>
                <a:tc>
                  <a:txBody>
                    <a:bodyPr/>
                    <a:lstStyle/>
                    <a:p>
                      <a:pPr algn="ctr"/>
                      <a:r>
                        <a:rPr lang="en-US" sz="2000" b="1" dirty="0" smtClean="0"/>
                        <a:t>$30 (8qts)</a:t>
                      </a:r>
                      <a:endParaRPr lang="en-US" sz="2000" b="1" dirty="0"/>
                    </a:p>
                  </a:txBody>
                  <a:tcPr anchor="ctr"/>
                </a:tc>
                <a:extLst>
                  <a:ext uri="{0D108BD9-81ED-4DB2-BD59-A6C34878D82A}">
                    <a16:rowId xmlns:a16="http://schemas.microsoft.com/office/drawing/2014/main" val="3720330055"/>
                  </a:ext>
                </a:extLst>
              </a:tr>
              <a:tr h="1146995">
                <a:tc>
                  <a:txBody>
                    <a:bodyPr/>
                    <a:lstStyle/>
                    <a:p>
                      <a:pPr algn="ctr"/>
                      <a:r>
                        <a:rPr lang="en-US" sz="2800" b="1" u="sng" dirty="0" smtClean="0"/>
                        <a:t>Inorganic</a:t>
                      </a:r>
                      <a:r>
                        <a:rPr lang="en-US" sz="1800" b="1" u="sng" dirty="0" smtClean="0"/>
                        <a:t> </a:t>
                      </a:r>
                      <a:endParaRPr lang="en-US" sz="1800" b="1" u="sng" dirty="0"/>
                    </a:p>
                  </a:txBody>
                  <a:tcPr anchor="ctr"/>
                </a:tc>
                <a:tc>
                  <a:txBody>
                    <a:bodyPr/>
                    <a:lstStyle/>
                    <a:p>
                      <a:pPr algn="ctr"/>
                      <a:r>
                        <a:rPr lang="en-US" sz="2000" b="1" dirty="0" smtClean="0"/>
                        <a:t>$9 (25qts)</a:t>
                      </a:r>
                      <a:endParaRPr lang="en-US" sz="2000" b="1" dirty="0"/>
                    </a:p>
                  </a:txBody>
                  <a:tcPr anchor="ctr"/>
                </a:tc>
                <a:tc>
                  <a:txBody>
                    <a:bodyPr/>
                    <a:lstStyle/>
                    <a:p>
                      <a:pPr algn="ctr"/>
                      <a:r>
                        <a:rPr lang="en-US" sz="2000" b="1" baseline="0" dirty="0" smtClean="0"/>
                        <a:t>$16 (25qts)</a:t>
                      </a:r>
                      <a:endParaRPr lang="en-US" sz="2000" b="1" dirty="0"/>
                    </a:p>
                  </a:txBody>
                  <a:tcPr anchor="ctr"/>
                </a:tc>
                <a:tc>
                  <a:txBody>
                    <a:bodyPr/>
                    <a:lstStyle/>
                    <a:p>
                      <a:pPr algn="ctr"/>
                      <a:r>
                        <a:rPr lang="en-US" sz="2000" b="1" dirty="0" smtClean="0"/>
                        <a:t>-</a:t>
                      </a:r>
                      <a:r>
                        <a:rPr lang="en-US" sz="2000" b="1" baseline="0" dirty="0" smtClean="0"/>
                        <a:t> </a:t>
                      </a:r>
                      <a:endParaRPr lang="en-US" sz="2000" b="1" dirty="0"/>
                    </a:p>
                  </a:txBody>
                  <a:tcPr anchor="ctr"/>
                </a:tc>
                <a:extLst>
                  <a:ext uri="{0D108BD9-81ED-4DB2-BD59-A6C34878D82A}">
                    <a16:rowId xmlns:a16="http://schemas.microsoft.com/office/drawing/2014/main" val="2649667174"/>
                  </a:ext>
                </a:extLst>
              </a:tr>
            </a:tbl>
          </a:graphicData>
        </a:graphic>
      </p:graphicFrame>
    </p:spTree>
    <p:extLst>
      <p:ext uri="{BB962C8B-B14F-4D97-AF65-F5344CB8AC3E}">
        <p14:creationId xmlns:p14="http://schemas.microsoft.com/office/powerpoint/2010/main" val="2683465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0491" y="582237"/>
            <a:ext cx="9281160" cy="1598297"/>
          </a:xfrm>
        </p:spPr>
        <p:txBody>
          <a:bodyPr>
            <a:noAutofit/>
          </a:bodyPr>
          <a:lstStyle/>
          <a:p>
            <a:pPr algn="ctr">
              <a:lnSpc>
                <a:spcPct val="150000"/>
              </a:lnSpc>
            </a:pPr>
            <a:r>
              <a:rPr lang="en-US" sz="2000" b="1" dirty="0" smtClean="0">
                <a:solidFill>
                  <a:schemeClr val="tx1"/>
                </a:solidFill>
                <a:latin typeface="+mn-lt"/>
              </a:rPr>
              <a:t>Use high quality potting soil. Using soil straight from the earth could cause the soil to become compact and make water drainage difficult. Using potting soil will ensure that you have soil without soil-borne diseases</a:t>
            </a:r>
            <a:r>
              <a:rPr lang="en-US" sz="2000" dirty="0" smtClean="0">
                <a:solidFill>
                  <a:schemeClr val="tx1"/>
                </a:solidFill>
                <a:latin typeface="+mn-lt"/>
              </a:rPr>
              <a:t>. </a:t>
            </a:r>
            <a:r>
              <a:rPr lang="en-US" sz="2800" dirty="0">
                <a:solidFill>
                  <a:schemeClr val="tx1"/>
                </a:solidFill>
                <a:latin typeface="+mn-lt"/>
              </a:rPr>
              <a:t/>
            </a:r>
            <a:br>
              <a:rPr lang="en-US" sz="2800" dirty="0">
                <a:solidFill>
                  <a:schemeClr val="tx1"/>
                </a:solidFill>
                <a:latin typeface="+mn-lt"/>
              </a:rPr>
            </a:br>
            <a:endParaRPr lang="en-US" sz="1400" b="1" dirty="0">
              <a:solidFill>
                <a:srgbClr val="202124"/>
              </a:solidFill>
              <a:latin typeface="Roboto"/>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643" b="88929" l="4000" r="95429"/>
                    </a14:imgEffect>
                  </a14:imgLayer>
                </a14:imgProps>
              </a:ext>
              <a:ext uri="{28A0092B-C50C-407E-A947-70E740481C1C}">
                <a14:useLocalDpi xmlns:a14="http://schemas.microsoft.com/office/drawing/2010/main" val="0"/>
              </a:ext>
            </a:extLst>
          </a:blip>
          <a:srcRect l="3929" t="3804" r="4524" b="10704"/>
          <a:stretch/>
        </p:blipFill>
        <p:spPr>
          <a:xfrm>
            <a:off x="-6" y="4763984"/>
            <a:ext cx="12192005" cy="2094016"/>
          </a:xfrm>
          <a:prstGeom prst="rect">
            <a:avLst/>
          </a:prstGeom>
        </p:spPr>
      </p:pic>
      <p:sp>
        <p:nvSpPr>
          <p:cNvPr id="3" name="Text Placeholder 2"/>
          <p:cNvSpPr>
            <a:spLocks noGrp="1"/>
          </p:cNvSpPr>
          <p:nvPr>
            <p:ph type="body" idx="1"/>
          </p:nvPr>
        </p:nvSpPr>
        <p:spPr>
          <a:xfrm>
            <a:off x="4083131" y="5300353"/>
            <a:ext cx="4025736" cy="1066800"/>
          </a:xfrm>
        </p:spPr>
        <p:txBody>
          <a:bodyPr>
            <a:noAutofit/>
          </a:bodyPr>
          <a:lstStyle/>
          <a:p>
            <a:pPr algn="ctr"/>
            <a:r>
              <a:rPr lang="en-US" sz="7200" b="1" dirty="0" smtClean="0"/>
              <a:t>SOIL</a:t>
            </a:r>
            <a:r>
              <a:rPr lang="en-US" sz="7200" dirty="0" smtClean="0"/>
              <a:t> </a:t>
            </a:r>
            <a:endParaRPr lang="en-US" sz="7200" dirty="0"/>
          </a:p>
        </p:txBody>
      </p:sp>
      <p:sp>
        <p:nvSpPr>
          <p:cNvPr id="8" name="TextBox 7"/>
          <p:cNvSpPr txBox="1"/>
          <p:nvPr/>
        </p:nvSpPr>
        <p:spPr>
          <a:xfrm>
            <a:off x="3493325" y="2338631"/>
            <a:ext cx="5615492" cy="2031325"/>
          </a:xfrm>
          <a:prstGeom prst="rect">
            <a:avLst/>
          </a:prstGeom>
          <a:solidFill>
            <a:schemeClr val="accent2">
              <a:lumMod val="20000"/>
              <a:lumOff val="80000"/>
            </a:schemeClr>
          </a:solidFill>
          <a:effectLst>
            <a:softEdge rad="31750"/>
          </a:effectLst>
        </p:spPr>
        <p:txBody>
          <a:bodyPr wrap="square" rtlCol="0">
            <a:spAutoFit/>
          </a:bodyPr>
          <a:lstStyle/>
          <a:p>
            <a:pPr algn="ctr">
              <a:lnSpc>
                <a:spcPct val="150000"/>
              </a:lnSpc>
            </a:pPr>
            <a:r>
              <a:rPr lang="en-US" dirty="0" smtClean="0"/>
              <a:t>Good Earth Organics “Cloud 9” Potting Mix</a:t>
            </a:r>
          </a:p>
          <a:p>
            <a:pPr algn="ctr">
              <a:lnSpc>
                <a:spcPct val="150000"/>
              </a:lnSpc>
            </a:pPr>
            <a:r>
              <a:rPr lang="en-US" dirty="0" smtClean="0"/>
              <a:t>Wild Valley Farms “All Natural </a:t>
            </a:r>
            <a:r>
              <a:rPr lang="en-US" dirty="0" err="1" smtClean="0"/>
              <a:t>Intelli</a:t>
            </a:r>
            <a:r>
              <a:rPr lang="en-US" dirty="0" smtClean="0"/>
              <a:t>-Soil” Potting Mix</a:t>
            </a:r>
          </a:p>
          <a:p>
            <a:pPr algn="ctr">
              <a:lnSpc>
                <a:spcPct val="150000"/>
              </a:lnSpc>
            </a:pPr>
            <a:r>
              <a:rPr lang="en-US" dirty="0" smtClean="0"/>
              <a:t>Miracle-</a:t>
            </a:r>
            <a:r>
              <a:rPr lang="en-US" dirty="0" err="1" smtClean="0"/>
              <a:t>Gro</a:t>
            </a:r>
            <a:r>
              <a:rPr lang="en-US" dirty="0" smtClean="0"/>
              <a:t>® Potting Mix</a:t>
            </a:r>
          </a:p>
          <a:p>
            <a:pPr algn="ctr">
              <a:lnSpc>
                <a:spcPct val="150000"/>
              </a:lnSpc>
            </a:pPr>
            <a:r>
              <a:rPr lang="en-US" dirty="0" smtClean="0"/>
              <a:t>Miracle-</a:t>
            </a:r>
            <a:r>
              <a:rPr lang="en-US" dirty="0" err="1" smtClean="0"/>
              <a:t>Gro</a:t>
            </a:r>
            <a:r>
              <a:rPr lang="en-US" dirty="0" smtClean="0"/>
              <a:t>® “Moisture Control” Potting Mix</a:t>
            </a:r>
          </a:p>
          <a:p>
            <a:pPr algn="ctr"/>
            <a:endParaRPr lang="en-US" dirty="0"/>
          </a:p>
        </p:txBody>
      </p:sp>
    </p:spTree>
    <p:extLst>
      <p:ext uri="{BB962C8B-B14F-4D97-AF65-F5344CB8AC3E}">
        <p14:creationId xmlns:p14="http://schemas.microsoft.com/office/powerpoint/2010/main" val="1052904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03173" y="210312"/>
            <a:ext cx="3200400" cy="758952"/>
          </a:xfrm>
        </p:spPr>
        <p:txBody>
          <a:bodyPr>
            <a:normAutofit/>
          </a:bodyPr>
          <a:lstStyle/>
          <a:p>
            <a:r>
              <a:rPr lang="en-US" sz="4800" dirty="0" smtClean="0"/>
              <a:t>Watering </a:t>
            </a:r>
            <a:endParaRPr lang="en-US" sz="4800" dirty="0"/>
          </a:p>
        </p:txBody>
      </p:sp>
      <p:sp>
        <p:nvSpPr>
          <p:cNvPr id="4" name="Text Placeholder 3"/>
          <p:cNvSpPr>
            <a:spLocks noGrp="1"/>
          </p:cNvSpPr>
          <p:nvPr>
            <p:ph type="body" sz="half" idx="2"/>
          </p:nvPr>
        </p:nvSpPr>
        <p:spPr>
          <a:xfrm>
            <a:off x="8610152" y="1217859"/>
            <a:ext cx="3200400" cy="4983936"/>
          </a:xfrm>
        </p:spPr>
        <p:txBody>
          <a:bodyPr>
            <a:noAutofit/>
          </a:bodyPr>
          <a:lstStyle/>
          <a:p>
            <a:pPr>
              <a:lnSpc>
                <a:spcPct val="170000"/>
              </a:lnSpc>
            </a:pPr>
            <a:r>
              <a:rPr lang="en-US" sz="1600" b="1" dirty="0" smtClean="0">
                <a:solidFill>
                  <a:schemeClr val="tx1">
                    <a:lumMod val="95000"/>
                    <a:lumOff val="5000"/>
                  </a:schemeClr>
                </a:solidFill>
              </a:rPr>
              <a:t>Soil must be moist, but not soaking wet. To check soil moisture, stick a finger about an inch deep, if it feels dry, add water. </a:t>
            </a:r>
          </a:p>
          <a:p>
            <a:pPr>
              <a:lnSpc>
                <a:spcPct val="170000"/>
              </a:lnSpc>
            </a:pPr>
            <a:r>
              <a:rPr lang="en-US" sz="1600" b="1" dirty="0" smtClean="0">
                <a:solidFill>
                  <a:schemeClr val="tx1">
                    <a:lumMod val="95000"/>
                    <a:lumOff val="5000"/>
                  </a:schemeClr>
                </a:solidFill>
              </a:rPr>
              <a:t>At the height of summer, plants may need to be watered twice a day. Higher temperatures will cause more evaporation and water uptake by plants. </a:t>
            </a:r>
            <a:endParaRPr lang="en-US" sz="1600" b="1" dirty="0">
              <a:solidFill>
                <a:schemeClr val="tx1">
                  <a:lumMod val="95000"/>
                  <a:lumOff val="5000"/>
                </a:schemeClr>
              </a:solidFill>
            </a:endParaRPr>
          </a:p>
        </p:txBody>
      </p:sp>
      <p:pic>
        <p:nvPicPr>
          <p:cNvPr id="11" name="Picture Placeholder 10"/>
          <p:cNvPicPr>
            <a:picLocks noGrp="1" noChangeAspect="1"/>
          </p:cNvPicPr>
          <p:nvPr>
            <p:ph type="pic" idx="1"/>
          </p:nvPr>
        </p:nvPicPr>
        <p:blipFill>
          <a:blip r:embed="rId3">
            <a:extLst>
              <a:ext uri="{BEBA8EAE-BF5A-486C-A8C5-ECC9F3942E4B}">
                <a14:imgProps xmlns:a14="http://schemas.microsoft.com/office/drawing/2010/main">
                  <a14:imgLayer r:embed="rId4">
                    <a14:imgEffect>
                      <a14:backgroundRemoval t="6889" b="92667" l="222" r="99778"/>
                    </a14:imgEffect>
                  </a14:imgLayer>
                </a14:imgProps>
              </a:ext>
              <a:ext uri="{28A0092B-C50C-407E-A947-70E740481C1C}">
                <a14:useLocalDpi xmlns:a14="http://schemas.microsoft.com/office/drawing/2010/main" val="0"/>
              </a:ext>
            </a:extLst>
          </a:blip>
          <a:srcRect t="8708" b="8708"/>
          <a:stretch>
            <a:fillRect/>
          </a:stretch>
        </p:blipFill>
        <p:spPr>
          <a:blipFill dpi="0" rotWithShape="1">
            <a:blip r:embed="rId5">
              <a:alphaModFix amt="64000"/>
            </a:blip>
            <a:srcRect/>
            <a:tile tx="0" ty="0" sx="100000" sy="100000" flip="none" algn="tl"/>
          </a:blipFill>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2000" b="90000" l="10000" r="98759"/>
                    </a14:imgEffect>
                  </a14:imgLayer>
                </a14:imgProps>
              </a:ext>
              <a:ext uri="{28A0092B-C50C-407E-A947-70E740481C1C}">
                <a14:useLocalDpi xmlns:a14="http://schemas.microsoft.com/office/drawing/2010/main" val="0"/>
              </a:ext>
            </a:extLst>
          </a:blip>
          <a:stretch>
            <a:fillRect/>
          </a:stretch>
        </p:blipFill>
        <p:spPr>
          <a:xfrm>
            <a:off x="4151870" y="-115468"/>
            <a:ext cx="3981345" cy="4649744"/>
          </a:xfrm>
          <a:prstGeom prst="rect">
            <a:avLst/>
          </a:prstGeom>
        </p:spPr>
      </p:pic>
      <p:sp>
        <p:nvSpPr>
          <p:cNvPr id="13" name="Teardrop 12"/>
          <p:cNvSpPr/>
          <p:nvPr/>
        </p:nvSpPr>
        <p:spPr>
          <a:xfrm>
            <a:off x="3565966" y="4534276"/>
            <a:ext cx="163824" cy="237506"/>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eardrop 13"/>
          <p:cNvSpPr/>
          <p:nvPr/>
        </p:nvSpPr>
        <p:spPr>
          <a:xfrm>
            <a:off x="4928260" y="3016332"/>
            <a:ext cx="380010" cy="412668"/>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ardrop 14"/>
          <p:cNvSpPr/>
          <p:nvPr/>
        </p:nvSpPr>
        <p:spPr>
          <a:xfrm>
            <a:off x="4363206" y="3811979"/>
            <a:ext cx="291921" cy="273133"/>
          </a:xfrm>
          <a:prstGeom prst="teardrop">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6" name="Picture 15"/>
          <p:cNvPicPr>
            <a:picLocks noChangeAspect="1"/>
          </p:cNvPicPr>
          <p:nvPr/>
        </p:nvPicPr>
        <p:blipFill>
          <a:blip r:embed="rId8">
            <a:duotone>
              <a:schemeClr val="accent6">
                <a:shade val="45000"/>
                <a:satMod val="135000"/>
              </a:schemeClr>
              <a:prstClr val="white"/>
            </a:duotone>
          </a:blip>
          <a:stretch>
            <a:fillRect/>
          </a:stretch>
        </p:blipFill>
        <p:spPr>
          <a:xfrm>
            <a:off x="4964626" y="2209404"/>
            <a:ext cx="371888" cy="365792"/>
          </a:xfrm>
          <a:prstGeom prst="rect">
            <a:avLst/>
          </a:prstGeom>
        </p:spPr>
      </p:pic>
      <p:pic>
        <p:nvPicPr>
          <p:cNvPr id="17" name="Picture 16"/>
          <p:cNvPicPr>
            <a:picLocks noChangeAspect="1"/>
          </p:cNvPicPr>
          <p:nvPr/>
        </p:nvPicPr>
        <p:blipFill>
          <a:blip r:embed="rId8">
            <a:duotone>
              <a:schemeClr val="accent6">
                <a:shade val="45000"/>
                <a:satMod val="135000"/>
              </a:schemeClr>
              <a:prstClr val="white"/>
            </a:duotone>
          </a:blip>
          <a:stretch>
            <a:fillRect/>
          </a:stretch>
        </p:blipFill>
        <p:spPr>
          <a:xfrm>
            <a:off x="3568942" y="1808141"/>
            <a:ext cx="371888" cy="340244"/>
          </a:xfrm>
          <a:prstGeom prst="rect">
            <a:avLst/>
          </a:prstGeom>
        </p:spPr>
      </p:pic>
      <p:pic>
        <p:nvPicPr>
          <p:cNvPr id="18" name="Picture 17"/>
          <p:cNvPicPr>
            <a:picLocks noChangeAspect="1"/>
          </p:cNvPicPr>
          <p:nvPr/>
        </p:nvPicPr>
        <p:blipFill>
          <a:blip r:embed="rId8">
            <a:duotone>
              <a:schemeClr val="accent5">
                <a:shade val="45000"/>
                <a:satMod val="135000"/>
              </a:schemeClr>
              <a:prstClr val="white"/>
            </a:duotone>
          </a:blip>
          <a:stretch>
            <a:fillRect/>
          </a:stretch>
        </p:blipFill>
        <p:spPr>
          <a:xfrm>
            <a:off x="3657032" y="3246104"/>
            <a:ext cx="371888" cy="365792"/>
          </a:xfrm>
          <a:prstGeom prst="rect">
            <a:avLst/>
          </a:prstGeom>
        </p:spPr>
      </p:pic>
      <p:pic>
        <p:nvPicPr>
          <p:cNvPr id="19" name="Picture 18"/>
          <p:cNvPicPr>
            <a:picLocks noChangeAspect="1"/>
          </p:cNvPicPr>
          <p:nvPr/>
        </p:nvPicPr>
        <p:blipFill>
          <a:blip r:embed="rId8">
            <a:duotone>
              <a:prstClr val="black"/>
              <a:schemeClr val="accent6">
                <a:tint val="45000"/>
                <a:satMod val="400000"/>
              </a:schemeClr>
            </a:duotone>
          </a:blip>
          <a:stretch>
            <a:fillRect/>
          </a:stretch>
        </p:blipFill>
        <p:spPr>
          <a:xfrm>
            <a:off x="4345319" y="2047290"/>
            <a:ext cx="371888" cy="365792"/>
          </a:xfrm>
          <a:prstGeom prst="rect">
            <a:avLst/>
          </a:prstGeom>
        </p:spPr>
      </p:pic>
      <p:pic>
        <p:nvPicPr>
          <p:cNvPr id="20" name="Picture 19"/>
          <p:cNvPicPr>
            <a:picLocks noChangeAspect="1"/>
          </p:cNvPicPr>
          <p:nvPr/>
        </p:nvPicPr>
        <p:blipFill>
          <a:blip r:embed="rId8">
            <a:duotone>
              <a:schemeClr val="accent6">
                <a:shade val="45000"/>
                <a:satMod val="135000"/>
              </a:schemeClr>
              <a:prstClr val="white"/>
            </a:duotone>
          </a:blip>
          <a:stretch>
            <a:fillRect/>
          </a:stretch>
        </p:blipFill>
        <p:spPr>
          <a:xfrm>
            <a:off x="3700229" y="3855324"/>
            <a:ext cx="481203" cy="473315"/>
          </a:xfrm>
          <a:prstGeom prst="ellipse">
            <a:avLst/>
          </a:prstGeom>
          <a:ln>
            <a:noFill/>
          </a:ln>
          <a:effectLst>
            <a:softEdge rad="112500"/>
          </a:effectLst>
        </p:spPr>
        <p:style>
          <a:lnRef idx="1">
            <a:schemeClr val="accent6"/>
          </a:lnRef>
          <a:fillRef idx="2">
            <a:schemeClr val="accent6"/>
          </a:fillRef>
          <a:effectRef idx="1">
            <a:schemeClr val="accent6"/>
          </a:effectRef>
          <a:fontRef idx="minor">
            <a:schemeClr val="dk1"/>
          </a:fontRef>
        </p:style>
      </p:pic>
      <p:pic>
        <p:nvPicPr>
          <p:cNvPr id="21" name="Picture 20"/>
          <p:cNvPicPr>
            <a:picLocks noChangeAspect="1"/>
          </p:cNvPicPr>
          <p:nvPr/>
        </p:nvPicPr>
        <p:blipFill>
          <a:blip r:embed="rId8">
            <a:duotone>
              <a:prstClr val="black"/>
              <a:schemeClr val="accent6">
                <a:lumMod val="75000"/>
                <a:tint val="45000"/>
                <a:satMod val="400000"/>
              </a:schemeClr>
            </a:duotone>
          </a:blip>
          <a:stretch>
            <a:fillRect/>
          </a:stretch>
        </p:blipFill>
        <p:spPr>
          <a:xfrm>
            <a:off x="2951677" y="4267847"/>
            <a:ext cx="646537" cy="635939"/>
          </a:xfrm>
          <a:prstGeom prst="ellipse">
            <a:avLst/>
          </a:prstGeom>
          <a:ln>
            <a:noFill/>
          </a:ln>
          <a:effectLst>
            <a:softEdge rad="112500"/>
          </a:effectLst>
        </p:spPr>
        <p:style>
          <a:lnRef idx="1">
            <a:schemeClr val="accent6"/>
          </a:lnRef>
          <a:fillRef idx="2">
            <a:schemeClr val="accent6"/>
          </a:fillRef>
          <a:effectRef idx="1">
            <a:schemeClr val="accent6"/>
          </a:effectRef>
          <a:fontRef idx="minor">
            <a:schemeClr val="dk1"/>
          </a:fontRef>
        </p:style>
      </p:pic>
      <p:pic>
        <p:nvPicPr>
          <p:cNvPr id="22" name="Picture 21"/>
          <p:cNvPicPr>
            <a:picLocks noChangeAspect="1"/>
          </p:cNvPicPr>
          <p:nvPr/>
        </p:nvPicPr>
        <p:blipFill>
          <a:blip r:embed="rId9">
            <a:duotone>
              <a:schemeClr val="accent5">
                <a:shade val="45000"/>
                <a:satMod val="135000"/>
              </a:schemeClr>
              <a:prstClr val="white"/>
            </a:duotone>
          </a:blip>
          <a:stretch>
            <a:fillRect/>
          </a:stretch>
        </p:blipFill>
        <p:spPr>
          <a:xfrm>
            <a:off x="2976204" y="3240008"/>
            <a:ext cx="598176" cy="579482"/>
          </a:xfrm>
          <a:prstGeom prst="ellipse">
            <a:avLst/>
          </a:prstGeom>
          <a:ln>
            <a:noFill/>
          </a:ln>
          <a:effectLst>
            <a:softEdge rad="112500"/>
          </a:effectLst>
        </p:spPr>
        <p:style>
          <a:lnRef idx="1">
            <a:schemeClr val="accent6"/>
          </a:lnRef>
          <a:fillRef idx="2">
            <a:schemeClr val="accent6"/>
          </a:fillRef>
          <a:effectRef idx="1">
            <a:schemeClr val="accent6"/>
          </a:effectRef>
          <a:fontRef idx="minor">
            <a:schemeClr val="dk1"/>
          </a:fontRef>
        </p:style>
      </p:pic>
      <p:pic>
        <p:nvPicPr>
          <p:cNvPr id="23" name="Picture 22"/>
          <p:cNvPicPr>
            <a:picLocks noChangeAspect="1"/>
          </p:cNvPicPr>
          <p:nvPr/>
        </p:nvPicPr>
        <p:blipFill>
          <a:blip r:embed="rId9">
            <a:duotone>
              <a:prstClr val="black"/>
              <a:schemeClr val="accent5">
                <a:tint val="45000"/>
                <a:satMod val="400000"/>
              </a:schemeClr>
            </a:duotone>
          </a:blip>
          <a:stretch>
            <a:fillRect/>
          </a:stretch>
        </p:blipFill>
        <p:spPr>
          <a:xfrm>
            <a:off x="3850126" y="2369270"/>
            <a:ext cx="195089" cy="188992"/>
          </a:xfrm>
          <a:prstGeom prst="rect">
            <a:avLst/>
          </a:prstGeom>
        </p:spPr>
      </p:pic>
      <p:pic>
        <p:nvPicPr>
          <p:cNvPr id="24" name="Picture 23"/>
          <p:cNvPicPr>
            <a:picLocks noChangeAspect="1"/>
          </p:cNvPicPr>
          <p:nvPr/>
        </p:nvPicPr>
        <p:blipFill>
          <a:blip r:embed="rId9">
            <a:duotone>
              <a:schemeClr val="accent6">
                <a:shade val="45000"/>
                <a:satMod val="135000"/>
              </a:schemeClr>
              <a:prstClr val="white"/>
            </a:duotone>
          </a:blip>
          <a:stretch>
            <a:fillRect/>
          </a:stretch>
        </p:blipFill>
        <p:spPr>
          <a:xfrm>
            <a:off x="4388676" y="3334504"/>
            <a:ext cx="195089" cy="188992"/>
          </a:xfrm>
          <a:prstGeom prst="rect">
            <a:avLst/>
          </a:prstGeom>
        </p:spPr>
      </p:pic>
      <p:pic>
        <p:nvPicPr>
          <p:cNvPr id="25" name="Picture 24"/>
          <p:cNvPicPr>
            <a:picLocks noChangeAspect="1"/>
          </p:cNvPicPr>
          <p:nvPr/>
        </p:nvPicPr>
        <p:blipFill>
          <a:blip r:embed="rId10"/>
          <a:stretch>
            <a:fillRect/>
          </a:stretch>
        </p:blipFill>
        <p:spPr>
          <a:xfrm>
            <a:off x="4628807" y="2701565"/>
            <a:ext cx="176799" cy="249958"/>
          </a:xfrm>
          <a:prstGeom prst="rect">
            <a:avLst/>
          </a:prstGeom>
        </p:spPr>
      </p:pic>
      <p:pic>
        <p:nvPicPr>
          <p:cNvPr id="26" name="Picture 25"/>
          <p:cNvPicPr>
            <a:picLocks noChangeAspect="1"/>
          </p:cNvPicPr>
          <p:nvPr/>
        </p:nvPicPr>
        <p:blipFill>
          <a:blip r:embed="rId10"/>
          <a:stretch>
            <a:fillRect/>
          </a:stretch>
        </p:blipFill>
        <p:spPr>
          <a:xfrm>
            <a:off x="4213855" y="1739598"/>
            <a:ext cx="176799" cy="249958"/>
          </a:xfrm>
          <a:prstGeom prst="rect">
            <a:avLst/>
          </a:prstGeom>
        </p:spPr>
      </p:pic>
      <p:pic>
        <p:nvPicPr>
          <p:cNvPr id="27" name="Picture 26"/>
          <p:cNvPicPr>
            <a:picLocks noChangeAspect="1"/>
          </p:cNvPicPr>
          <p:nvPr/>
        </p:nvPicPr>
        <p:blipFill>
          <a:blip r:embed="rId10">
            <a:duotone>
              <a:schemeClr val="accent5">
                <a:shade val="45000"/>
                <a:satMod val="135000"/>
              </a:schemeClr>
              <a:prstClr val="white"/>
            </a:duotone>
          </a:blip>
          <a:stretch>
            <a:fillRect/>
          </a:stretch>
        </p:blipFill>
        <p:spPr>
          <a:xfrm>
            <a:off x="2559780" y="3417715"/>
            <a:ext cx="201192" cy="284445"/>
          </a:xfrm>
          <a:prstGeom prst="rect">
            <a:avLst/>
          </a:prstGeom>
        </p:spPr>
      </p:pic>
      <p:pic>
        <p:nvPicPr>
          <p:cNvPr id="28" name="Picture 27"/>
          <p:cNvPicPr>
            <a:picLocks noChangeAspect="1"/>
          </p:cNvPicPr>
          <p:nvPr/>
        </p:nvPicPr>
        <p:blipFill>
          <a:blip r:embed="rId10"/>
          <a:stretch>
            <a:fillRect/>
          </a:stretch>
        </p:blipFill>
        <p:spPr>
          <a:xfrm>
            <a:off x="3598214" y="2836227"/>
            <a:ext cx="176799" cy="249958"/>
          </a:xfrm>
          <a:prstGeom prst="rect">
            <a:avLst/>
          </a:prstGeom>
        </p:spPr>
      </p:pic>
      <p:pic>
        <p:nvPicPr>
          <p:cNvPr id="29" name="Picture 28"/>
          <p:cNvPicPr>
            <a:picLocks noChangeAspect="1"/>
          </p:cNvPicPr>
          <p:nvPr/>
        </p:nvPicPr>
        <p:blipFill>
          <a:blip r:embed="rId10"/>
          <a:stretch>
            <a:fillRect/>
          </a:stretch>
        </p:blipFill>
        <p:spPr>
          <a:xfrm>
            <a:off x="5029865" y="1785091"/>
            <a:ext cx="176799" cy="249958"/>
          </a:xfrm>
          <a:prstGeom prst="rect">
            <a:avLst/>
          </a:prstGeom>
        </p:spPr>
      </p:pic>
      <p:pic>
        <p:nvPicPr>
          <p:cNvPr id="30" name="Picture 29"/>
          <p:cNvPicPr>
            <a:picLocks noChangeAspect="1"/>
          </p:cNvPicPr>
          <p:nvPr/>
        </p:nvPicPr>
        <p:blipFill>
          <a:blip r:embed="rId11"/>
          <a:stretch>
            <a:fillRect/>
          </a:stretch>
        </p:blipFill>
        <p:spPr>
          <a:xfrm>
            <a:off x="3897706" y="2743856"/>
            <a:ext cx="481626" cy="475529"/>
          </a:xfrm>
          <a:prstGeom prst="rect">
            <a:avLst/>
          </a:prstGeom>
        </p:spPr>
      </p:pic>
      <p:pic>
        <p:nvPicPr>
          <p:cNvPr id="31" name="Picture 30"/>
          <p:cNvPicPr>
            <a:picLocks noChangeAspect="1"/>
          </p:cNvPicPr>
          <p:nvPr/>
        </p:nvPicPr>
        <p:blipFill>
          <a:blip r:embed="rId11"/>
          <a:stretch>
            <a:fillRect/>
          </a:stretch>
        </p:blipFill>
        <p:spPr>
          <a:xfrm>
            <a:off x="5211751" y="1809525"/>
            <a:ext cx="481626" cy="475529"/>
          </a:xfrm>
          <a:prstGeom prst="rect">
            <a:avLst/>
          </a:prstGeom>
        </p:spPr>
      </p:pic>
      <p:pic>
        <p:nvPicPr>
          <p:cNvPr id="32" name="Picture 31"/>
          <p:cNvPicPr>
            <a:picLocks noChangeAspect="1"/>
          </p:cNvPicPr>
          <p:nvPr/>
        </p:nvPicPr>
        <p:blipFill>
          <a:blip r:embed="rId11"/>
          <a:stretch>
            <a:fillRect/>
          </a:stretch>
        </p:blipFill>
        <p:spPr>
          <a:xfrm>
            <a:off x="4501235" y="1640865"/>
            <a:ext cx="481626" cy="475529"/>
          </a:xfrm>
          <a:prstGeom prst="rect">
            <a:avLst/>
          </a:prstGeom>
        </p:spPr>
      </p:pic>
      <p:pic>
        <p:nvPicPr>
          <p:cNvPr id="33" name="Picture 32"/>
          <p:cNvPicPr>
            <a:picLocks noChangeAspect="1"/>
          </p:cNvPicPr>
          <p:nvPr/>
        </p:nvPicPr>
        <p:blipFill>
          <a:blip r:embed="rId11"/>
          <a:stretch>
            <a:fillRect/>
          </a:stretch>
        </p:blipFill>
        <p:spPr>
          <a:xfrm>
            <a:off x="2905548" y="2713758"/>
            <a:ext cx="481626" cy="475529"/>
          </a:xfrm>
          <a:prstGeom prst="rect">
            <a:avLst/>
          </a:prstGeom>
        </p:spPr>
      </p:pic>
      <p:pic>
        <p:nvPicPr>
          <p:cNvPr id="34" name="Picture 33"/>
          <p:cNvPicPr>
            <a:picLocks noChangeAspect="1"/>
          </p:cNvPicPr>
          <p:nvPr/>
        </p:nvPicPr>
        <p:blipFill>
          <a:blip r:embed="rId12"/>
          <a:stretch>
            <a:fillRect/>
          </a:stretch>
        </p:blipFill>
        <p:spPr>
          <a:xfrm>
            <a:off x="4690420" y="3517088"/>
            <a:ext cx="196446" cy="192739"/>
          </a:xfrm>
          <a:prstGeom prst="rect">
            <a:avLst/>
          </a:prstGeom>
        </p:spPr>
      </p:pic>
      <p:pic>
        <p:nvPicPr>
          <p:cNvPr id="35" name="Picture 34"/>
          <p:cNvPicPr>
            <a:picLocks noChangeAspect="1"/>
          </p:cNvPicPr>
          <p:nvPr/>
        </p:nvPicPr>
        <p:blipFill>
          <a:blip r:embed="rId12"/>
          <a:stretch>
            <a:fillRect/>
          </a:stretch>
        </p:blipFill>
        <p:spPr>
          <a:xfrm>
            <a:off x="4982861" y="2645185"/>
            <a:ext cx="295375" cy="289802"/>
          </a:xfrm>
          <a:prstGeom prst="rect">
            <a:avLst/>
          </a:prstGeom>
        </p:spPr>
      </p:pic>
      <p:pic>
        <p:nvPicPr>
          <p:cNvPr id="36" name="Picture 35"/>
          <p:cNvPicPr>
            <a:picLocks noChangeAspect="1"/>
          </p:cNvPicPr>
          <p:nvPr/>
        </p:nvPicPr>
        <p:blipFill>
          <a:blip r:embed="rId12"/>
          <a:stretch>
            <a:fillRect/>
          </a:stretch>
        </p:blipFill>
        <p:spPr>
          <a:xfrm>
            <a:off x="2771912" y="1883191"/>
            <a:ext cx="497597" cy="488208"/>
          </a:xfrm>
          <a:prstGeom prst="rect">
            <a:avLst/>
          </a:prstGeom>
        </p:spPr>
      </p:pic>
      <p:pic>
        <p:nvPicPr>
          <p:cNvPr id="37" name="Picture 36"/>
          <p:cNvPicPr>
            <a:picLocks noChangeAspect="1"/>
          </p:cNvPicPr>
          <p:nvPr/>
        </p:nvPicPr>
        <p:blipFill>
          <a:blip r:embed="rId13"/>
          <a:stretch>
            <a:fillRect/>
          </a:stretch>
        </p:blipFill>
        <p:spPr>
          <a:xfrm>
            <a:off x="4531263" y="2974676"/>
            <a:ext cx="405673" cy="397394"/>
          </a:xfrm>
          <a:prstGeom prst="rect">
            <a:avLst/>
          </a:prstGeom>
        </p:spPr>
      </p:pic>
      <p:pic>
        <p:nvPicPr>
          <p:cNvPr id="38" name="Picture 37"/>
          <p:cNvPicPr>
            <a:picLocks noChangeAspect="1"/>
          </p:cNvPicPr>
          <p:nvPr/>
        </p:nvPicPr>
        <p:blipFill>
          <a:blip r:embed="rId13"/>
          <a:stretch>
            <a:fillRect/>
          </a:stretch>
        </p:blipFill>
        <p:spPr>
          <a:xfrm>
            <a:off x="3836445" y="4368646"/>
            <a:ext cx="597460" cy="585267"/>
          </a:xfrm>
          <a:prstGeom prst="rect">
            <a:avLst/>
          </a:prstGeom>
        </p:spPr>
      </p:pic>
      <p:pic>
        <p:nvPicPr>
          <p:cNvPr id="39" name="Picture 38"/>
          <p:cNvPicPr>
            <a:picLocks noChangeAspect="1"/>
          </p:cNvPicPr>
          <p:nvPr/>
        </p:nvPicPr>
        <p:blipFill>
          <a:blip r:embed="rId13"/>
          <a:stretch>
            <a:fillRect/>
          </a:stretch>
        </p:blipFill>
        <p:spPr>
          <a:xfrm>
            <a:off x="1944426" y="2694346"/>
            <a:ext cx="597460" cy="585267"/>
          </a:xfrm>
          <a:prstGeom prst="rect">
            <a:avLst/>
          </a:prstGeom>
        </p:spPr>
      </p:pic>
    </p:spTree>
    <p:extLst>
      <p:ext uri="{BB962C8B-B14F-4D97-AF65-F5344CB8AC3E}">
        <p14:creationId xmlns:p14="http://schemas.microsoft.com/office/powerpoint/2010/main" val="2841633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8" y="118630"/>
            <a:ext cx="1937053" cy="1605014"/>
          </a:xfrm>
          <a:prstGeom prst="ellipse">
            <a:avLst/>
          </a:prstGeom>
          <a:ln>
            <a:noFill/>
          </a:ln>
          <a:effectLst>
            <a:softEdge rad="112500"/>
          </a:effec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778" b="89778" l="9778" r="98667"/>
                    </a14:imgEffect>
                  </a14:imgLayer>
                </a14:imgProps>
              </a:ext>
              <a:ext uri="{28A0092B-C50C-407E-A947-70E740481C1C}">
                <a14:useLocalDpi xmlns:a14="http://schemas.microsoft.com/office/drawing/2010/main" val="0"/>
              </a:ext>
            </a:extLst>
          </a:blip>
          <a:stretch>
            <a:fillRect/>
          </a:stretch>
        </p:blipFill>
        <p:spPr>
          <a:xfrm>
            <a:off x="10760409" y="5659503"/>
            <a:ext cx="1431591" cy="1330277"/>
          </a:xfrm>
          <a:prstGeom prst="rect">
            <a:avLst/>
          </a:prstGeom>
        </p:spPr>
      </p:pic>
      <p:sp>
        <p:nvSpPr>
          <p:cNvPr id="4" name="Title 3"/>
          <p:cNvSpPr>
            <a:spLocks noGrp="1"/>
          </p:cNvSpPr>
          <p:nvPr>
            <p:ph type="title"/>
          </p:nvPr>
        </p:nvSpPr>
        <p:spPr/>
        <p:txBody>
          <a:bodyPr/>
          <a:lstStyle/>
          <a:p>
            <a:r>
              <a:rPr lang="en-US" dirty="0" smtClean="0"/>
              <a:t>                Fertilizer</a:t>
            </a:r>
            <a:endParaRPr lang="en-US" dirty="0"/>
          </a:p>
        </p:txBody>
      </p:sp>
      <p:sp>
        <p:nvSpPr>
          <p:cNvPr id="5" name="Text Placeholder 4"/>
          <p:cNvSpPr>
            <a:spLocks noGrp="1"/>
          </p:cNvSpPr>
          <p:nvPr>
            <p:ph type="body" idx="1"/>
          </p:nvPr>
        </p:nvSpPr>
        <p:spPr>
          <a:xfrm>
            <a:off x="1292551" y="2198544"/>
            <a:ext cx="4754880" cy="640080"/>
          </a:xfrm>
        </p:spPr>
        <p:txBody>
          <a:bodyPr>
            <a:normAutofit/>
          </a:bodyPr>
          <a:lstStyle/>
          <a:p>
            <a:r>
              <a:rPr lang="en-US" sz="2400" u="sng" dirty="0" smtClean="0">
                <a:solidFill>
                  <a:schemeClr val="accent2">
                    <a:lumMod val="50000"/>
                  </a:schemeClr>
                </a:solidFill>
              </a:rPr>
              <a:t>Potting Soil WITH Fertilizer</a:t>
            </a:r>
            <a:endParaRPr lang="en-US" sz="2400" u="sng" dirty="0">
              <a:solidFill>
                <a:schemeClr val="accent2">
                  <a:lumMod val="50000"/>
                </a:schemeClr>
              </a:solidFill>
            </a:endParaRPr>
          </a:p>
        </p:txBody>
      </p:sp>
      <p:sp>
        <p:nvSpPr>
          <p:cNvPr id="6" name="Content Placeholder 5"/>
          <p:cNvSpPr>
            <a:spLocks noGrp="1"/>
          </p:cNvSpPr>
          <p:nvPr>
            <p:ph sz="half" idx="2"/>
          </p:nvPr>
        </p:nvSpPr>
        <p:spPr>
          <a:xfrm>
            <a:off x="1114608" y="2781427"/>
            <a:ext cx="4754880" cy="3291840"/>
          </a:xfrm>
        </p:spPr>
        <p:txBody>
          <a:bodyPr>
            <a:normAutofit/>
          </a:bodyPr>
          <a:lstStyle/>
          <a:p>
            <a:pPr>
              <a:lnSpc>
                <a:spcPct val="100000"/>
              </a:lnSpc>
            </a:pPr>
            <a:r>
              <a:rPr lang="en-US" sz="2400" dirty="0" smtClean="0"/>
              <a:t>Don’t have to add any fertilizer before planting</a:t>
            </a:r>
          </a:p>
          <a:p>
            <a:pPr>
              <a:lnSpc>
                <a:spcPct val="100000"/>
              </a:lnSpc>
            </a:pPr>
            <a:r>
              <a:rPr lang="en-US" sz="2400" dirty="0" smtClean="0"/>
              <a:t>After fertilizer is depleted, start adding fertilizer, as needed, throughout growing season. </a:t>
            </a:r>
            <a:endParaRPr lang="en-US" sz="2400" dirty="0"/>
          </a:p>
        </p:txBody>
      </p:sp>
      <p:sp>
        <p:nvSpPr>
          <p:cNvPr id="7" name="Text Placeholder 6"/>
          <p:cNvSpPr>
            <a:spLocks noGrp="1"/>
          </p:cNvSpPr>
          <p:nvPr>
            <p:ph type="body" sz="quarter" idx="3"/>
          </p:nvPr>
        </p:nvSpPr>
        <p:spPr>
          <a:xfrm>
            <a:off x="6225373" y="2171353"/>
            <a:ext cx="4754880" cy="640080"/>
          </a:xfrm>
        </p:spPr>
        <p:txBody>
          <a:bodyPr>
            <a:normAutofit/>
          </a:bodyPr>
          <a:lstStyle/>
          <a:p>
            <a:r>
              <a:rPr lang="en-US" sz="2400" u="sng" dirty="0" smtClean="0">
                <a:solidFill>
                  <a:schemeClr val="accent2">
                    <a:lumMod val="50000"/>
                  </a:schemeClr>
                </a:solidFill>
              </a:rPr>
              <a:t>Potting Soil WITHOUT Fertilizer</a:t>
            </a:r>
            <a:endParaRPr lang="en-US" sz="2400" u="sng" dirty="0">
              <a:solidFill>
                <a:schemeClr val="accent2">
                  <a:lumMod val="50000"/>
                </a:schemeClr>
              </a:solidFill>
            </a:endParaRPr>
          </a:p>
        </p:txBody>
      </p:sp>
      <p:sp>
        <p:nvSpPr>
          <p:cNvPr id="8" name="Content Placeholder 7"/>
          <p:cNvSpPr>
            <a:spLocks noGrp="1"/>
          </p:cNvSpPr>
          <p:nvPr>
            <p:ph sz="quarter" idx="4"/>
          </p:nvPr>
        </p:nvSpPr>
        <p:spPr>
          <a:xfrm>
            <a:off x="6295406" y="2781427"/>
            <a:ext cx="4754880" cy="3291840"/>
          </a:xfrm>
        </p:spPr>
        <p:txBody>
          <a:bodyPr/>
          <a:lstStyle/>
          <a:p>
            <a:r>
              <a:rPr lang="en-US" sz="2400" dirty="0" smtClean="0"/>
              <a:t>Add fertilizer before planting </a:t>
            </a:r>
          </a:p>
          <a:p>
            <a:r>
              <a:rPr lang="en-US" sz="2400" dirty="0" smtClean="0"/>
              <a:t>Continue to add fertilizer, as needed, throughout growing season. </a:t>
            </a:r>
          </a:p>
          <a:p>
            <a:pPr marL="0" indent="0">
              <a:buNone/>
            </a:pPr>
            <a:endParaRPr lang="en-US" dirty="0"/>
          </a:p>
        </p:txBody>
      </p:sp>
      <p:sp>
        <p:nvSpPr>
          <p:cNvPr id="9" name="TextBox 8"/>
          <p:cNvSpPr txBox="1"/>
          <p:nvPr/>
        </p:nvSpPr>
        <p:spPr>
          <a:xfrm>
            <a:off x="663107" y="5358082"/>
            <a:ext cx="10813097" cy="400110"/>
          </a:xfrm>
          <a:prstGeom prst="rect">
            <a:avLst/>
          </a:prstGeom>
          <a:noFill/>
        </p:spPr>
        <p:txBody>
          <a:bodyPr wrap="square" rtlCol="0">
            <a:spAutoFit/>
          </a:bodyPr>
          <a:lstStyle/>
          <a:p>
            <a:r>
              <a:rPr lang="en-US" sz="2000" dirty="0" smtClean="0"/>
              <a:t>*</a:t>
            </a:r>
            <a:r>
              <a:rPr lang="en-US" sz="2000" b="1" dirty="0" smtClean="0"/>
              <a:t>Which ever fertilizer is chosen, it is very important to read the application instructions. </a:t>
            </a:r>
            <a:endParaRPr lang="en-US" sz="2000" b="1" dirty="0"/>
          </a:p>
        </p:txBody>
      </p:sp>
    </p:spTree>
    <p:extLst>
      <p:ext uri="{BB962C8B-B14F-4D97-AF65-F5344CB8AC3E}">
        <p14:creationId xmlns:p14="http://schemas.microsoft.com/office/powerpoint/2010/main" val="3619420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136621"/>
            <a:ext cx="10058400" cy="1609344"/>
          </a:xfrm>
        </p:spPr>
        <p:txBody>
          <a:bodyPr/>
          <a:lstStyle/>
          <a:p>
            <a:pPr algn="ctr"/>
            <a:r>
              <a:rPr lang="en-US" dirty="0" smtClean="0"/>
              <a:t>Fertilizer Options</a:t>
            </a:r>
            <a:endParaRPr lang="en-US" dirty="0"/>
          </a:p>
        </p:txBody>
      </p:sp>
      <p:sp>
        <p:nvSpPr>
          <p:cNvPr id="5" name="Text Placeholder 4"/>
          <p:cNvSpPr>
            <a:spLocks noGrp="1"/>
          </p:cNvSpPr>
          <p:nvPr>
            <p:ph type="body" idx="1"/>
          </p:nvPr>
        </p:nvSpPr>
        <p:spPr>
          <a:xfrm>
            <a:off x="925469" y="2048256"/>
            <a:ext cx="4754880" cy="640080"/>
          </a:xfrm>
        </p:spPr>
        <p:txBody>
          <a:bodyPr>
            <a:normAutofit/>
          </a:bodyPr>
          <a:lstStyle/>
          <a:p>
            <a:r>
              <a:rPr lang="en-US" sz="2800" u="sng" dirty="0" smtClean="0">
                <a:solidFill>
                  <a:schemeClr val="accent2">
                    <a:lumMod val="50000"/>
                  </a:schemeClr>
                </a:solidFill>
              </a:rPr>
              <a:t>Fertilizers from the Store</a:t>
            </a:r>
            <a:endParaRPr lang="en-US" sz="2800" u="sng" dirty="0">
              <a:solidFill>
                <a:schemeClr val="accent2">
                  <a:lumMod val="50000"/>
                </a:schemeClr>
              </a:solidFill>
            </a:endParaRPr>
          </a:p>
        </p:txBody>
      </p:sp>
      <p:sp>
        <p:nvSpPr>
          <p:cNvPr id="6" name="Content Placeholder 5"/>
          <p:cNvSpPr>
            <a:spLocks noGrp="1"/>
          </p:cNvSpPr>
          <p:nvPr>
            <p:ph sz="half" idx="2"/>
          </p:nvPr>
        </p:nvSpPr>
        <p:spPr>
          <a:xfrm>
            <a:off x="925469" y="2743200"/>
            <a:ext cx="4754880" cy="3291840"/>
          </a:xfrm>
        </p:spPr>
        <p:txBody>
          <a:bodyPr>
            <a:normAutofit/>
          </a:bodyPr>
          <a:lstStyle/>
          <a:p>
            <a:r>
              <a:rPr lang="en-US" sz="2400" dirty="0" smtClean="0"/>
              <a:t>Granular (slow releasing)</a:t>
            </a:r>
          </a:p>
          <a:p>
            <a:pPr lvl="1"/>
            <a:r>
              <a:rPr lang="en-US" sz="2000" dirty="0" smtClean="0"/>
              <a:t>Apply every 6-9 months</a:t>
            </a:r>
          </a:p>
          <a:p>
            <a:pPr marL="274320" lvl="1" indent="0">
              <a:buNone/>
            </a:pPr>
            <a:endParaRPr lang="en-US" sz="2000" dirty="0" smtClean="0"/>
          </a:p>
          <a:p>
            <a:r>
              <a:rPr lang="en-US" sz="2400" dirty="0" smtClean="0"/>
              <a:t>Water-soluble (fast acting)</a:t>
            </a:r>
          </a:p>
          <a:p>
            <a:pPr lvl="1"/>
            <a:r>
              <a:rPr lang="en-US" sz="2000" dirty="0" smtClean="0"/>
              <a:t>Must be applied frequently</a:t>
            </a:r>
          </a:p>
          <a:p>
            <a:pPr lvl="1"/>
            <a:r>
              <a:rPr lang="en-US" sz="2000" dirty="0" smtClean="0"/>
              <a:t>Good for container plants/”gardens”</a:t>
            </a:r>
          </a:p>
          <a:p>
            <a:pPr marL="0" indent="0">
              <a:buNone/>
            </a:pPr>
            <a:endParaRPr lang="en-US" sz="2400" dirty="0"/>
          </a:p>
        </p:txBody>
      </p:sp>
      <p:sp>
        <p:nvSpPr>
          <p:cNvPr id="7" name="Text Placeholder 6"/>
          <p:cNvSpPr>
            <a:spLocks noGrp="1"/>
          </p:cNvSpPr>
          <p:nvPr>
            <p:ph type="body" sz="quarter" idx="3"/>
          </p:nvPr>
        </p:nvSpPr>
        <p:spPr/>
        <p:txBody>
          <a:bodyPr>
            <a:normAutofit/>
          </a:bodyPr>
          <a:lstStyle/>
          <a:p>
            <a:r>
              <a:rPr lang="en-US" sz="2800" u="sng" dirty="0" smtClean="0">
                <a:solidFill>
                  <a:schemeClr val="accent2">
                    <a:lumMod val="50000"/>
                  </a:schemeClr>
                </a:solidFill>
              </a:rPr>
              <a:t>Fertilizers from Home</a:t>
            </a:r>
            <a:endParaRPr lang="en-US" sz="2800" u="sng" dirty="0">
              <a:solidFill>
                <a:schemeClr val="accent2">
                  <a:lumMod val="50000"/>
                </a:schemeClr>
              </a:solidFill>
            </a:endParaRPr>
          </a:p>
        </p:txBody>
      </p:sp>
      <p:sp>
        <p:nvSpPr>
          <p:cNvPr id="8" name="Content Placeholder 7"/>
          <p:cNvSpPr>
            <a:spLocks noGrp="1"/>
          </p:cNvSpPr>
          <p:nvPr>
            <p:ph sz="quarter" idx="4"/>
          </p:nvPr>
        </p:nvSpPr>
        <p:spPr/>
        <p:txBody>
          <a:bodyPr>
            <a:normAutofit/>
          </a:bodyPr>
          <a:lstStyle/>
          <a:p>
            <a:r>
              <a:rPr lang="en-US" sz="2400" dirty="0" smtClean="0"/>
              <a:t>Grass Clippings</a:t>
            </a:r>
          </a:p>
          <a:p>
            <a:r>
              <a:rPr lang="en-US" sz="2400" dirty="0" smtClean="0"/>
              <a:t>Kitchen Scraps (compost)</a:t>
            </a:r>
          </a:p>
          <a:p>
            <a:r>
              <a:rPr lang="en-US" sz="2400" dirty="0" smtClean="0"/>
              <a:t>Coffee Grounds (acidic)</a:t>
            </a:r>
          </a:p>
          <a:p>
            <a:r>
              <a:rPr lang="en-US" sz="2400" dirty="0" smtClean="0"/>
              <a:t>Eggshells (alkaline)</a:t>
            </a:r>
          </a:p>
          <a:p>
            <a:r>
              <a:rPr lang="en-US" sz="2400" dirty="0" smtClean="0"/>
              <a:t>Manure</a:t>
            </a:r>
            <a:endParaRPr lang="en-US" sz="2400" dirty="0"/>
          </a:p>
        </p:txBody>
      </p:sp>
      <p:pic>
        <p:nvPicPr>
          <p:cNvPr id="9" name="Picture 8"/>
          <p:cNvPicPr>
            <a:picLocks noChangeAspect="1"/>
          </p:cNvPicPr>
          <p:nvPr/>
        </p:nvPicPr>
        <p:blipFill>
          <a:blip r:embed="rId4"/>
          <a:stretch>
            <a:fillRect/>
          </a:stretch>
        </p:blipFill>
        <p:spPr>
          <a:xfrm>
            <a:off x="10647947" y="5593349"/>
            <a:ext cx="1544053" cy="1438926"/>
          </a:xfrm>
          <a:prstGeom prst="rect">
            <a:avLst/>
          </a:prstGeom>
        </p:spPr>
      </p:pic>
      <p:pic>
        <p:nvPicPr>
          <p:cNvPr id="10" name="Picture 9"/>
          <p:cNvPicPr>
            <a:picLocks noChangeAspect="1"/>
          </p:cNvPicPr>
          <p:nvPr/>
        </p:nvPicPr>
        <p:blipFill>
          <a:blip r:embed="rId5"/>
          <a:stretch>
            <a:fillRect/>
          </a:stretch>
        </p:blipFill>
        <p:spPr>
          <a:xfrm>
            <a:off x="98976" y="4364"/>
            <a:ext cx="1938696" cy="1609483"/>
          </a:xfrm>
          <a:prstGeom prst="rect">
            <a:avLst/>
          </a:prstGeom>
        </p:spPr>
      </p:pic>
    </p:spTree>
    <p:extLst>
      <p:ext uri="{BB962C8B-B14F-4D97-AF65-F5344CB8AC3E}">
        <p14:creationId xmlns:p14="http://schemas.microsoft.com/office/powerpoint/2010/main" val="2838169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tile tx="0" ty="0" sx="100000" sy="100000" flip="none" algn="tl"/>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395" y="332509"/>
            <a:ext cx="10545288" cy="6222670"/>
          </a:xfrm>
        </p:spPr>
      </p:pic>
    </p:spTree>
    <p:extLst>
      <p:ext uri="{BB962C8B-B14F-4D97-AF65-F5344CB8AC3E}">
        <p14:creationId xmlns:p14="http://schemas.microsoft.com/office/powerpoint/2010/main" val="30663417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11647</TotalTime>
  <Words>1075</Words>
  <Application>Microsoft Office PowerPoint</Application>
  <PresentationFormat>Widescreen</PresentationFormat>
  <Paragraphs>246</Paragraphs>
  <Slides>28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Black</vt:lpstr>
      <vt:lpstr>Avignon Pro Xlight</vt:lpstr>
      <vt:lpstr>Bernard MT Condensed</vt:lpstr>
      <vt:lpstr>Calibri</vt:lpstr>
      <vt:lpstr>Roboto</vt:lpstr>
      <vt:lpstr>Wingdings</vt:lpstr>
      <vt:lpstr>Wood Type</vt:lpstr>
      <vt:lpstr>Container Gardening</vt:lpstr>
      <vt:lpstr>Overview</vt:lpstr>
      <vt:lpstr>Sunlight and Temperature</vt:lpstr>
      <vt:lpstr>Estimated Cost </vt:lpstr>
      <vt:lpstr>Use high quality potting soil. Using soil straight from the earth could cause the soil to become compact and make water drainage difficult. Using potting soil will ensure that you have soil without soil-borne diseases.  </vt:lpstr>
      <vt:lpstr>Watering </vt:lpstr>
      <vt:lpstr>                Fertilizer</vt:lpstr>
      <vt:lpstr>Fertilizer Options</vt:lpstr>
      <vt:lpstr>PowerPoint Presentation</vt:lpstr>
      <vt:lpstr>Estimated Cost </vt:lpstr>
      <vt:lpstr>Drainage </vt:lpstr>
      <vt:lpstr>Poor Drainage </vt:lpstr>
      <vt:lpstr>Container</vt:lpstr>
      <vt:lpstr>Wooden Containers</vt:lpstr>
      <vt:lpstr>Ceramic Containers</vt:lpstr>
      <vt:lpstr>Self-watering</vt:lpstr>
      <vt:lpstr>DIY Containers</vt:lpstr>
      <vt:lpstr>Estimated Cost </vt:lpstr>
      <vt:lpstr>TOOLS </vt:lpstr>
      <vt:lpstr>PowerPoint Presentation</vt:lpstr>
      <vt:lpstr>Tips </vt:lpstr>
      <vt:lpstr>Estimated Cost </vt:lpstr>
      <vt:lpstr>Seeds/Seedlings</vt:lpstr>
      <vt:lpstr>Advantages vs. Disadvantages</vt:lpstr>
      <vt:lpstr>Over All Estimated Costs </vt:lpstr>
      <vt:lpstr>Thank You!</vt:lpstr>
      <vt:lpstr>SBC AGRICULTURE DIVISION FUTURE</vt:lpstr>
      <vt:lpstr>Questions!</vt:lpstr>
    </vt:vector>
  </TitlesOfParts>
  <Company>Sitting Bull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Container Gardening</dc:title>
  <dc:creator>Jaimie Archambault</dc:creator>
  <cp:lastModifiedBy>Jaimie Archambault</cp:lastModifiedBy>
  <cp:revision>94</cp:revision>
  <dcterms:created xsi:type="dcterms:W3CDTF">2021-02-03T16:08:53Z</dcterms:created>
  <dcterms:modified xsi:type="dcterms:W3CDTF">2021-02-17T17:26:12Z</dcterms:modified>
</cp:coreProperties>
</file>